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20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66978-963B-414F-8316-636A5CBFD621}" type="datetimeFigureOut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F051-82D1-AB4B-94D3-EF9BBEF4F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895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66978-963B-414F-8316-636A5CBFD621}" type="datetimeFigureOut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F051-82D1-AB4B-94D3-EF9BBEF4F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9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66978-963B-414F-8316-636A5CBFD621}" type="datetimeFigureOut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F051-82D1-AB4B-94D3-EF9BBEF4F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575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66978-963B-414F-8316-636A5CBFD621}" type="datetimeFigureOut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F051-82D1-AB4B-94D3-EF9BBEF4F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58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66978-963B-414F-8316-636A5CBFD621}" type="datetimeFigureOut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F051-82D1-AB4B-94D3-EF9BBEF4F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21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66978-963B-414F-8316-636A5CBFD621}" type="datetimeFigureOut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F051-82D1-AB4B-94D3-EF9BBEF4F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638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66978-963B-414F-8316-636A5CBFD621}" type="datetimeFigureOut">
              <a:rPr lang="en-US" smtClean="0"/>
              <a:t>5/4/15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F051-82D1-AB4B-94D3-EF9BBEF4F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682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66978-963B-414F-8316-636A5CBFD621}" type="datetimeFigureOut">
              <a:rPr lang="en-US" smtClean="0"/>
              <a:t>5/4/15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F051-82D1-AB4B-94D3-EF9BBEF4F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80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66978-963B-414F-8316-636A5CBFD621}" type="datetimeFigureOut">
              <a:rPr lang="en-US" smtClean="0"/>
              <a:t>5/4/15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F051-82D1-AB4B-94D3-EF9BBEF4F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36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66978-963B-414F-8316-636A5CBFD621}" type="datetimeFigureOut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F051-82D1-AB4B-94D3-EF9BBEF4F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64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66978-963B-414F-8316-636A5CBFD621}" type="datetimeFigureOut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F051-82D1-AB4B-94D3-EF9BBEF4F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69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66978-963B-414F-8316-636A5CBFD621}" type="datetimeFigureOut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2F051-82D1-AB4B-94D3-EF9BBEF4F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74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Mate-Pair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Brendan O’Connell</a:t>
            </a:r>
          </a:p>
          <a:p>
            <a:r>
              <a:rPr lang="en-US" dirty="0" smtClean="0"/>
              <a:t>Steven Weber</a:t>
            </a:r>
          </a:p>
          <a:p>
            <a:r>
              <a:rPr lang="en-US" sz="2000" dirty="0" smtClean="0"/>
              <a:t>Green Lab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12300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Why Mate-Pair?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050" y="1363284"/>
            <a:ext cx="7582603" cy="3752385"/>
          </a:xfrm>
        </p:spPr>
        <p:txBody>
          <a:bodyPr>
            <a:normAutofit/>
          </a:bodyPr>
          <a:lstStyle/>
          <a:p>
            <a:r>
              <a:rPr lang="en-US" sz="2000" dirty="0" smtClean="0"/>
              <a:t>Long distance information is required in order to scaffold together </a:t>
            </a:r>
            <a:r>
              <a:rPr lang="en-US" sz="2000" dirty="0" err="1" smtClean="0"/>
              <a:t>contigs</a:t>
            </a:r>
            <a:r>
              <a:rPr lang="en-US" sz="2000" dirty="0" smtClean="0"/>
              <a:t> generated by shotgun data</a:t>
            </a:r>
          </a:p>
          <a:p>
            <a:endParaRPr lang="en-US" sz="2000" dirty="0" smtClean="0"/>
          </a:p>
          <a:p>
            <a:r>
              <a:rPr lang="en-US" sz="2000" dirty="0" smtClean="0"/>
              <a:t>The goal of making a mate-pair library is to generate reads that contain information about the ends of very long inserts (2-10kb)</a:t>
            </a:r>
          </a:p>
          <a:p>
            <a:endParaRPr lang="en-US" sz="2000" dirty="0" smtClean="0"/>
          </a:p>
          <a:p>
            <a:r>
              <a:rPr lang="en-US" sz="2000" dirty="0" smtClean="0"/>
              <a:t>It is very important to size select this DNA to a tight size range</a:t>
            </a:r>
          </a:p>
          <a:p>
            <a:pPr lvl="1"/>
            <a:r>
              <a:rPr lang="en-US" sz="1600" dirty="0" smtClean="0"/>
              <a:t>This gives us concise information about how many “N’s” exist between </a:t>
            </a:r>
            <a:r>
              <a:rPr lang="en-US" sz="1600" dirty="0" err="1" smtClean="0"/>
              <a:t>contigs</a:t>
            </a:r>
            <a:endParaRPr lang="en-US" sz="16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pic>
        <p:nvPicPr>
          <p:cNvPr id="4" name="Picture 3" descr="PEc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591" y="5318565"/>
            <a:ext cx="6526179" cy="1299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353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Molecular Biology Review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21678" y="1697788"/>
            <a:ext cx="4365122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dirty="0" smtClean="0"/>
              <a:t>DNA sheared and size selected to a specific range</a:t>
            </a:r>
          </a:p>
          <a:p>
            <a:pPr marL="285750" indent="-285750">
              <a:buFont typeface="Arial"/>
              <a:buChar char="•"/>
            </a:pPr>
            <a:endParaRPr lang="en-US" sz="2200" dirty="0" smtClean="0"/>
          </a:p>
          <a:p>
            <a:pPr marL="285750" indent="-285750">
              <a:buFont typeface="Arial"/>
              <a:buChar char="•"/>
            </a:pPr>
            <a:r>
              <a:rPr lang="en-US" sz="2200" dirty="0" err="1" smtClean="0"/>
              <a:t>Biotinylated</a:t>
            </a:r>
            <a:r>
              <a:rPr lang="en-US" sz="2200" dirty="0" smtClean="0"/>
              <a:t> linker molecule ligated to both ends of insert, resulting in circularization</a:t>
            </a:r>
          </a:p>
          <a:p>
            <a:pPr marL="285750" indent="-285750">
              <a:buFont typeface="Arial"/>
              <a:buChar char="•"/>
            </a:pPr>
            <a:endParaRPr lang="en-US" sz="2200" dirty="0" smtClean="0"/>
          </a:p>
          <a:p>
            <a:pPr marL="285750" indent="-285750">
              <a:buFont typeface="Arial"/>
              <a:buChar char="•"/>
            </a:pPr>
            <a:r>
              <a:rPr lang="en-US" sz="2200" dirty="0" err="1" smtClean="0"/>
              <a:t>Exonuclease</a:t>
            </a:r>
            <a:r>
              <a:rPr lang="en-US" sz="2200" dirty="0" smtClean="0"/>
              <a:t> of any non-circular fragments</a:t>
            </a:r>
          </a:p>
          <a:p>
            <a:pPr marL="285750" indent="-285750">
              <a:buFont typeface="Arial"/>
              <a:buChar char="•"/>
            </a:pPr>
            <a:endParaRPr lang="en-US" sz="2200" dirty="0" smtClean="0"/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Shearing of circular DNA followed by </a:t>
            </a:r>
            <a:r>
              <a:rPr lang="en-US" sz="2200" dirty="0" err="1" smtClean="0"/>
              <a:t>Illumina</a:t>
            </a:r>
            <a:r>
              <a:rPr lang="en-US" sz="2200" dirty="0" smtClean="0"/>
              <a:t> library prep</a:t>
            </a:r>
            <a:endParaRPr lang="en-US" sz="2200" dirty="0"/>
          </a:p>
        </p:txBody>
      </p:sp>
      <p:pic>
        <p:nvPicPr>
          <p:cNvPr id="7" name="Content Placeholder 6" descr="fpls-05-00216-g00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3121" r="-93121"/>
          <a:stretch>
            <a:fillRect/>
          </a:stretch>
        </p:blipFill>
        <p:spPr>
          <a:xfrm>
            <a:off x="-1958142" y="1600200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3455618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73"/>
            <a:ext cx="8229600" cy="1143000"/>
          </a:xfrm>
        </p:spPr>
        <p:txBody>
          <a:bodyPr/>
          <a:lstStyle/>
          <a:p>
            <a:r>
              <a:rPr lang="en-US" dirty="0" smtClean="0"/>
              <a:t>Problems we have encountered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Lucigen</a:t>
            </a:r>
            <a:r>
              <a:rPr lang="en-US" sz="2000" dirty="0" smtClean="0"/>
              <a:t> Mate-pair kit gave us very low complexity libraries</a:t>
            </a:r>
          </a:p>
          <a:p>
            <a:endParaRPr lang="en-US" sz="2000" dirty="0" smtClean="0"/>
          </a:p>
          <a:p>
            <a:r>
              <a:rPr lang="en-US" sz="2000" dirty="0" smtClean="0"/>
              <a:t>One big problem is that a very small percent (5-10%) of your sheared DNA makes it through the tight size selection process</a:t>
            </a:r>
          </a:p>
          <a:p>
            <a:endParaRPr lang="en-US" sz="2000" dirty="0" smtClean="0"/>
          </a:p>
          <a:p>
            <a:r>
              <a:rPr lang="en-US" sz="2000" dirty="0" smtClean="0"/>
              <a:t>Only 5-10% of this size selected DNA ever actually gets circularized with the molecular biology of the </a:t>
            </a:r>
            <a:r>
              <a:rPr lang="en-US" sz="2000" dirty="0" err="1" smtClean="0"/>
              <a:t>Lucigen</a:t>
            </a:r>
            <a:r>
              <a:rPr lang="en-US" sz="2000" dirty="0" smtClean="0"/>
              <a:t> kit</a:t>
            </a:r>
          </a:p>
          <a:p>
            <a:pPr lvl="1"/>
            <a:r>
              <a:rPr lang="en-US" sz="1600" dirty="0" smtClean="0"/>
              <a:t>This means that only ~2.5ng out of every 1ug of DNA is ever actually circularized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If your initial insert length is 4kb and your finished </a:t>
            </a:r>
            <a:r>
              <a:rPr lang="en-US" sz="2000" dirty="0" err="1" smtClean="0"/>
              <a:t>illumina</a:t>
            </a:r>
            <a:r>
              <a:rPr lang="en-US" sz="2000" dirty="0" smtClean="0"/>
              <a:t> library is 400bp, this means only 10% of your circular DNA actually contains junctions</a:t>
            </a:r>
          </a:p>
          <a:p>
            <a:pPr lvl="1"/>
            <a:r>
              <a:rPr lang="en-US" sz="1600" dirty="0" smtClean="0"/>
              <a:t>This means that less than 1ng out of every 1ug processed are actual mates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15218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Troubleshooting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6994" y="1145473"/>
            <a:ext cx="4169372" cy="5352475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One way to compensate for this extreme loss is to start with a very large amount of DNA</a:t>
            </a:r>
          </a:p>
          <a:p>
            <a:pPr lvl="1"/>
            <a:r>
              <a:rPr lang="en-US" sz="1600" dirty="0" smtClean="0"/>
              <a:t>This works as long as you have a very large source of DNA, which is not always the case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Another way is to change the molecular biology to be more efficient</a:t>
            </a:r>
          </a:p>
          <a:p>
            <a:endParaRPr lang="en-US" sz="2000" dirty="0" smtClean="0"/>
          </a:p>
          <a:p>
            <a:r>
              <a:rPr lang="en-US" sz="2000" dirty="0" smtClean="0"/>
              <a:t>We were introduced to a method of library prep using an enzyme called Tn5, or </a:t>
            </a:r>
            <a:r>
              <a:rPr lang="en-US" sz="2000" dirty="0" err="1" smtClean="0"/>
              <a:t>Tagmentase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306137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53"/>
            <a:ext cx="8229600" cy="1143000"/>
          </a:xfrm>
        </p:spPr>
        <p:txBody>
          <a:bodyPr/>
          <a:lstStyle/>
          <a:p>
            <a:r>
              <a:rPr lang="en-US" dirty="0" err="1" smtClean="0"/>
              <a:t>Tagmentase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832" y="1168153"/>
            <a:ext cx="4229684" cy="5239073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Tn5 is an enzyme that recognizes and binds a specific 19bp sequence</a:t>
            </a:r>
          </a:p>
          <a:p>
            <a:endParaRPr lang="en-US" sz="2000" dirty="0" smtClean="0"/>
          </a:p>
          <a:p>
            <a:r>
              <a:rPr lang="en-US" sz="2000" dirty="0" smtClean="0"/>
              <a:t>In order to become an active “</a:t>
            </a:r>
            <a:r>
              <a:rPr lang="en-US" sz="2000" dirty="0" err="1" smtClean="0"/>
              <a:t>Transposome</a:t>
            </a:r>
            <a:r>
              <a:rPr lang="en-US" sz="2000" dirty="0" smtClean="0"/>
              <a:t>” it must bind two of these sites</a:t>
            </a:r>
          </a:p>
          <a:p>
            <a:endParaRPr lang="en-US" sz="2000" dirty="0" smtClean="0"/>
          </a:p>
          <a:p>
            <a:r>
              <a:rPr lang="en-US" sz="2000" dirty="0" smtClean="0"/>
              <a:t>Exposing the </a:t>
            </a:r>
            <a:r>
              <a:rPr lang="en-US" sz="2000" dirty="0" err="1" smtClean="0"/>
              <a:t>Transposome</a:t>
            </a:r>
            <a:r>
              <a:rPr lang="en-US" sz="2000" dirty="0" smtClean="0"/>
              <a:t> to long strands of DNA causes it to cut and ligate the bound fragments to either side of the cut</a:t>
            </a:r>
          </a:p>
          <a:p>
            <a:pPr lvl="1"/>
            <a:r>
              <a:rPr lang="en-US" sz="1600" dirty="0" smtClean="0"/>
              <a:t>In this case, we have </a:t>
            </a:r>
            <a:r>
              <a:rPr lang="en-US" sz="1600" dirty="0" err="1" smtClean="0"/>
              <a:t>Illumina</a:t>
            </a:r>
            <a:r>
              <a:rPr lang="en-US" sz="1600" dirty="0" smtClean="0"/>
              <a:t> adapters downstream of this 19bp recognition site being loaded into the </a:t>
            </a:r>
            <a:r>
              <a:rPr lang="en-US" sz="1600" dirty="0" err="1" smtClean="0"/>
              <a:t>Transposome</a:t>
            </a:r>
            <a:endParaRPr lang="en-US" sz="1600" dirty="0" smtClean="0"/>
          </a:p>
          <a:p>
            <a:endParaRPr lang="en-US" sz="2000" dirty="0" smtClean="0"/>
          </a:p>
          <a:p>
            <a:r>
              <a:rPr lang="en-US" sz="2000" dirty="0" smtClean="0"/>
              <a:t>This process replaces the shearing, end repair, adapter ligation, and adapter fill-in with just one reaction</a:t>
            </a:r>
          </a:p>
          <a:p>
            <a:endParaRPr lang="en-US" sz="2000" dirty="0"/>
          </a:p>
        </p:txBody>
      </p:sp>
      <p:pic>
        <p:nvPicPr>
          <p:cNvPr id="4" name="Picture 3" descr="spk-dna-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609" y="1168153"/>
            <a:ext cx="4370013" cy="48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513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Tagmentation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45474"/>
            <a:ext cx="4702335" cy="528443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Tn5 will load virtually any fragment that contains the 19bp recognition site</a:t>
            </a:r>
          </a:p>
          <a:p>
            <a:endParaRPr lang="en-US" sz="2000" dirty="0" smtClean="0"/>
          </a:p>
          <a:p>
            <a:r>
              <a:rPr lang="en-US" sz="2000" dirty="0" smtClean="0"/>
              <a:t>If we design </a:t>
            </a:r>
            <a:r>
              <a:rPr lang="en-US" sz="2000" dirty="0" err="1" smtClean="0"/>
              <a:t>oligos</a:t>
            </a:r>
            <a:r>
              <a:rPr lang="en-US" sz="2000" dirty="0" smtClean="0"/>
              <a:t> that will be loaded by Tn5, contain biotin and a </a:t>
            </a:r>
            <a:r>
              <a:rPr lang="en-US" sz="2000" dirty="0" err="1" smtClean="0"/>
              <a:t>palendromic</a:t>
            </a:r>
            <a:r>
              <a:rPr lang="en-US" sz="2000" dirty="0" smtClean="0"/>
              <a:t> overhang, we can use it to shear our DNA to any size and then proceed directly to circularization</a:t>
            </a:r>
          </a:p>
          <a:p>
            <a:endParaRPr lang="en-US" sz="2000" dirty="0" smtClean="0"/>
          </a:p>
          <a:p>
            <a:r>
              <a:rPr lang="en-US" sz="2000" dirty="0" smtClean="0"/>
              <a:t>Digest all linear DNA away and perform a second Tn5 reaction, this time with </a:t>
            </a:r>
            <a:r>
              <a:rPr lang="en-US" sz="2000" dirty="0" err="1" smtClean="0"/>
              <a:t>Illumina</a:t>
            </a:r>
            <a:r>
              <a:rPr lang="en-US" sz="2000" dirty="0" smtClean="0"/>
              <a:t> adapters loaded into the </a:t>
            </a:r>
            <a:r>
              <a:rPr lang="en-US" sz="2000" dirty="0" err="1" smtClean="0"/>
              <a:t>Transposome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Biotin enrichment and PCR</a:t>
            </a:r>
            <a:endParaRPr lang="en-US" sz="20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082345" y="1710988"/>
            <a:ext cx="1803002" cy="226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Plaque 25"/>
          <p:cNvSpPr/>
          <p:nvPr/>
        </p:nvSpPr>
        <p:spPr>
          <a:xfrm>
            <a:off x="7214007" y="1313580"/>
            <a:ext cx="328849" cy="248154"/>
          </a:xfrm>
          <a:prstGeom prst="plaqu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7340113" y="1297873"/>
            <a:ext cx="202743" cy="30480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230579" y="1313580"/>
            <a:ext cx="219068" cy="30480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1" name="Plaque 30"/>
          <p:cNvSpPr/>
          <p:nvPr/>
        </p:nvSpPr>
        <p:spPr>
          <a:xfrm>
            <a:off x="6356801" y="1335650"/>
            <a:ext cx="328849" cy="248154"/>
          </a:xfrm>
          <a:prstGeom prst="plaqu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6482411" y="1307327"/>
            <a:ext cx="203239" cy="30480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372877" y="1279004"/>
            <a:ext cx="219068" cy="30480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6444720" y="2029900"/>
            <a:ext cx="1004927" cy="0"/>
          </a:xfrm>
          <a:prstGeom prst="line">
            <a:avLst/>
          </a:prstGeom>
          <a:ln>
            <a:solidFill>
              <a:srgbClr val="F796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6452142" y="1896215"/>
            <a:ext cx="0" cy="250871"/>
          </a:xfrm>
          <a:prstGeom prst="line">
            <a:avLst/>
          </a:prstGeom>
          <a:ln>
            <a:solidFill>
              <a:srgbClr val="F796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7446908" y="1896215"/>
            <a:ext cx="0" cy="250871"/>
          </a:xfrm>
          <a:prstGeom prst="line">
            <a:avLst/>
          </a:prstGeom>
          <a:ln>
            <a:solidFill>
              <a:srgbClr val="F796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702354" y="1777754"/>
            <a:ext cx="54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3kb</a:t>
            </a:r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939858" y="2370107"/>
            <a:ext cx="0" cy="3742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452142" y="3144833"/>
            <a:ext cx="99476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082345" y="3143447"/>
            <a:ext cx="369797" cy="1386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449647" y="3143447"/>
            <a:ext cx="435700" cy="1386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7449647" y="3470109"/>
            <a:ext cx="17776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Identical </a:t>
            </a:r>
            <a:r>
              <a:rPr lang="en-US" sz="1400" dirty="0" err="1" smtClean="0"/>
              <a:t>biotinylated</a:t>
            </a:r>
            <a:r>
              <a:rPr lang="en-US" sz="1400" dirty="0" smtClean="0"/>
              <a:t> linkers w/ GCGC overhang</a:t>
            </a:r>
            <a:endParaRPr lang="en-US" sz="1400" dirty="0"/>
          </a:p>
        </p:txBody>
      </p:sp>
      <p:cxnSp>
        <p:nvCxnSpPr>
          <p:cNvPr id="61" name="Straight Arrow Connector 60"/>
          <p:cNvCxnSpPr/>
          <p:nvPr/>
        </p:nvCxnSpPr>
        <p:spPr>
          <a:xfrm flipH="1" flipV="1">
            <a:off x="7885347" y="3254644"/>
            <a:ext cx="188475" cy="2154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 flipV="1">
            <a:off x="6452143" y="3254645"/>
            <a:ext cx="994765" cy="440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6939858" y="3748554"/>
            <a:ext cx="0" cy="3742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7885347" y="685288"/>
            <a:ext cx="10545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Loaded Tn5</a:t>
            </a:r>
            <a:endParaRPr lang="en-US" sz="1400" dirty="0"/>
          </a:p>
        </p:txBody>
      </p:sp>
      <p:cxnSp>
        <p:nvCxnSpPr>
          <p:cNvPr id="66" name="Straight Arrow Connector 65"/>
          <p:cNvCxnSpPr/>
          <p:nvPr/>
        </p:nvCxnSpPr>
        <p:spPr>
          <a:xfrm flipH="1">
            <a:off x="6792443" y="946321"/>
            <a:ext cx="1181872" cy="3893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7699614" y="1011945"/>
            <a:ext cx="716947" cy="3237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Arc 75"/>
          <p:cNvSpPr/>
          <p:nvPr/>
        </p:nvSpPr>
        <p:spPr>
          <a:xfrm rot="2274159" flipV="1">
            <a:off x="6341889" y="4418306"/>
            <a:ext cx="960266" cy="809914"/>
          </a:xfrm>
          <a:prstGeom prst="arc">
            <a:avLst>
              <a:gd name="adj1" fmla="val 15421505"/>
              <a:gd name="adj2" fmla="val 19404909"/>
            </a:avLst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Arc 76"/>
          <p:cNvSpPr/>
          <p:nvPr/>
        </p:nvSpPr>
        <p:spPr>
          <a:xfrm rot="5400000">
            <a:off x="6429448" y="4165290"/>
            <a:ext cx="1069925" cy="1156891"/>
          </a:xfrm>
          <a:prstGeom prst="arc">
            <a:avLst>
              <a:gd name="adj1" fmla="val 2919640"/>
              <a:gd name="adj2" fmla="val 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6385965" y="4602396"/>
            <a:ext cx="1239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Circular DNA</a:t>
            </a:r>
            <a:endParaRPr lang="en-US" sz="1400" dirty="0"/>
          </a:p>
        </p:txBody>
      </p:sp>
      <p:sp>
        <p:nvSpPr>
          <p:cNvPr id="81" name="Arc 80"/>
          <p:cNvSpPr/>
          <p:nvPr/>
        </p:nvSpPr>
        <p:spPr>
          <a:xfrm rot="5400000">
            <a:off x="6456181" y="5653140"/>
            <a:ext cx="1069925" cy="1156891"/>
          </a:xfrm>
          <a:prstGeom prst="arc">
            <a:avLst>
              <a:gd name="adj1" fmla="val 2919640"/>
              <a:gd name="adj2" fmla="val 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6939858" y="5437753"/>
            <a:ext cx="0" cy="1643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Arc 84"/>
          <p:cNvSpPr/>
          <p:nvPr/>
        </p:nvSpPr>
        <p:spPr>
          <a:xfrm rot="2274159" flipV="1">
            <a:off x="6375908" y="5906155"/>
            <a:ext cx="960266" cy="809914"/>
          </a:xfrm>
          <a:prstGeom prst="arc">
            <a:avLst>
              <a:gd name="adj1" fmla="val 15421505"/>
              <a:gd name="adj2" fmla="val 19404909"/>
            </a:avLst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Straight Connector 86"/>
          <p:cNvCxnSpPr/>
          <p:nvPr/>
        </p:nvCxnSpPr>
        <p:spPr>
          <a:xfrm flipV="1">
            <a:off x="7048269" y="5602071"/>
            <a:ext cx="0" cy="2815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6493505" y="5776580"/>
            <a:ext cx="235144" cy="1997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7425284" y="5998978"/>
            <a:ext cx="274330" cy="89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7230579" y="6587284"/>
            <a:ext cx="253088" cy="1792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V="1">
            <a:off x="6327148" y="6338369"/>
            <a:ext cx="235144" cy="915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7699614" y="5602070"/>
            <a:ext cx="14443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Shear and ligate adapters with 2</a:t>
            </a:r>
            <a:r>
              <a:rPr lang="en-US" sz="1400" baseline="30000" dirty="0" smtClean="0"/>
              <a:t>nd</a:t>
            </a:r>
            <a:r>
              <a:rPr lang="en-US" sz="1400" dirty="0" smtClean="0"/>
              <a:t> Tn5 reaction</a:t>
            </a:r>
            <a:endParaRPr lang="en-US" sz="1400" dirty="0"/>
          </a:p>
        </p:txBody>
      </p:sp>
      <p:sp>
        <p:nvSpPr>
          <p:cNvPr id="99" name="TextBox 98"/>
          <p:cNvSpPr txBox="1"/>
          <p:nvPr/>
        </p:nvSpPr>
        <p:spPr>
          <a:xfrm>
            <a:off x="7778991" y="1918895"/>
            <a:ext cx="13650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Tn5 shears DNA to 3kb and ligates linkers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06991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3919900" cy="4983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PROS</a:t>
            </a:r>
          </a:p>
          <a:p>
            <a:r>
              <a:rPr lang="en-US" sz="2000" dirty="0" smtClean="0"/>
              <a:t>Very fast and efficient, skips many </a:t>
            </a:r>
            <a:r>
              <a:rPr lang="en-US" sz="2000" dirty="0" err="1" smtClean="0"/>
              <a:t>clean-up</a:t>
            </a:r>
            <a:r>
              <a:rPr lang="en-US" sz="2000" dirty="0" smtClean="0"/>
              <a:t> steps</a:t>
            </a:r>
          </a:p>
          <a:p>
            <a:r>
              <a:rPr lang="en-US" sz="2000" dirty="0" smtClean="0"/>
              <a:t>Linker sequence found more commonly in the middle of the sequence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CONS</a:t>
            </a:r>
          </a:p>
          <a:p>
            <a:r>
              <a:rPr lang="en-US" sz="2000" dirty="0" smtClean="0"/>
              <a:t>Increased chimeric rate</a:t>
            </a:r>
          </a:p>
          <a:p>
            <a:r>
              <a:rPr lang="en-US" sz="2000" dirty="0" smtClean="0"/>
              <a:t>Longer linker sequence</a:t>
            </a:r>
          </a:p>
          <a:p>
            <a:r>
              <a:rPr lang="en-US" sz="2000" dirty="0" smtClean="0"/>
              <a:t>Not as fine-tuned as the shearing protocol</a:t>
            </a:r>
            <a:endParaRPr lang="en-US" sz="2000" dirty="0"/>
          </a:p>
        </p:txBody>
      </p:sp>
      <p:pic>
        <p:nvPicPr>
          <p:cNvPr id="4" name="Picture 3" descr="MP_analysis_position_in_read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636" y="-1100001"/>
            <a:ext cx="5299364" cy="6858000"/>
          </a:xfrm>
          <a:prstGeom prst="rect">
            <a:avLst/>
          </a:prstGeom>
        </p:spPr>
      </p:pic>
      <p:pic>
        <p:nvPicPr>
          <p:cNvPr id="5" name="Picture 4" descr="MP_analysis_CDP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051" y="3384785"/>
            <a:ext cx="4494749" cy="347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504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13"/>
            <a:ext cx="8229600" cy="1143000"/>
          </a:xfrm>
        </p:spPr>
        <p:txBody>
          <a:bodyPr/>
          <a:lstStyle/>
          <a:p>
            <a:r>
              <a:rPr lang="en-US" dirty="0" smtClean="0"/>
              <a:t>Analysis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189" y="1600200"/>
            <a:ext cx="8436689" cy="4525963"/>
          </a:xfrm>
        </p:spPr>
        <p:txBody>
          <a:bodyPr/>
          <a:lstStyle/>
          <a:p>
            <a:r>
              <a:rPr lang="en-US" dirty="0" smtClean="0"/>
              <a:t>Throwing out reads that are not “true mates”</a:t>
            </a:r>
          </a:p>
          <a:p>
            <a:endParaRPr lang="en-US" dirty="0" smtClean="0"/>
          </a:p>
          <a:p>
            <a:r>
              <a:rPr lang="en-US" dirty="0" smtClean="0"/>
              <a:t>Differences in linker sequence</a:t>
            </a:r>
          </a:p>
          <a:p>
            <a:endParaRPr lang="en-US" dirty="0" smtClean="0"/>
          </a:p>
          <a:p>
            <a:r>
              <a:rPr lang="en-US" dirty="0" smtClean="0"/>
              <a:t>Saving reads where no linker sequence is found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366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575</Words>
  <Application>Microsoft Macintosh PowerPoint</Application>
  <PresentationFormat>On-screen Show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Mate-Pair Update</vt:lpstr>
      <vt:lpstr>Why Mate-Pair?</vt:lpstr>
      <vt:lpstr>Molecular Biology Review</vt:lpstr>
      <vt:lpstr>Problems we have encountered</vt:lpstr>
      <vt:lpstr>Troubleshooting</vt:lpstr>
      <vt:lpstr>Tagmentase</vt:lpstr>
      <vt:lpstr>Tagmentation</vt:lpstr>
      <vt:lpstr>Pros and Cons</vt:lpstr>
      <vt:lpstr>Analysis Discussion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Mate-Pair Update</dc:title>
  <dc:creator>GradStudents</dc:creator>
  <cp:lastModifiedBy>GradStudents</cp:lastModifiedBy>
  <cp:revision>16</cp:revision>
  <dcterms:created xsi:type="dcterms:W3CDTF">2015-04-30T18:21:20Z</dcterms:created>
  <dcterms:modified xsi:type="dcterms:W3CDTF">2015-05-04T16:05:07Z</dcterms:modified>
</cp:coreProperties>
</file>