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297D0-FCD4-4A6F-9F35-9E435221D6A9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4621F-3C2A-41A7-ADF2-D04E92B0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3A0C7A-0036-41E3-BADB-1B36F220E715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STOPPED HERE</a:t>
            </a:r>
          </a:p>
        </p:txBody>
      </p:sp>
    </p:spTree>
    <p:extLst>
      <p:ext uri="{BB962C8B-B14F-4D97-AF65-F5344CB8AC3E}">
        <p14:creationId xmlns:p14="http://schemas.microsoft.com/office/powerpoint/2010/main" val="2494175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C00160-5F82-4E99-A6E0-4FDF33D60404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04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A93A3A-D436-48BE-80E7-68532522AFDC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865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8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1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5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9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7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2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1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D4E7E-2476-445E-ADF0-52D3D898484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F38B0-12C7-4ED5-8D42-D555405E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7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 flipV="1">
            <a:off x="5029200" y="5486400"/>
            <a:ext cx="7620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 flipV="1">
            <a:off x="8305800" y="5486400"/>
            <a:ext cx="7620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 flipV="1">
            <a:off x="8229600" y="3581400"/>
            <a:ext cx="12192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 flipV="1">
            <a:off x="8382000" y="2209800"/>
            <a:ext cx="16764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962401" y="254000"/>
            <a:ext cx="412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8000"/>
                </a:solidFill>
                <a:latin typeface="Trebuchet MS" panose="020B0603020202020204" pitchFamily="34" charset="0"/>
              </a:rPr>
              <a:t>Sequence assembly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600200" y="2514600"/>
            <a:ext cx="1608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000"/>
                </a:solidFill>
                <a:latin typeface="Trebuchet MS" panose="020B0603020202020204" pitchFamily="34" charset="0"/>
              </a:rPr>
              <a:t>de novo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836738" y="5105400"/>
            <a:ext cx="2114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Trebuchet MS" panose="020B0603020202020204" pitchFamily="34" charset="0"/>
              </a:rPr>
              <a:t>reference-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Trebuchet MS" panose="020B0603020202020204" pitchFamily="34" charset="0"/>
              </a:rPr>
              <a:t>guided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359276" y="1066800"/>
            <a:ext cx="120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rebuchet MS" panose="020B0603020202020204" pitchFamily="34" charset="0"/>
              </a:rPr>
              <a:t>overlap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583364" y="1143000"/>
            <a:ext cx="103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rebuchet MS" panose="020B0603020202020204" pitchFamily="34" charset="0"/>
              </a:rPr>
              <a:t>layout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8458200" y="1143000"/>
            <a:ext cx="153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rebuchet MS" panose="020B0603020202020204" pitchFamily="34" charset="0"/>
              </a:rPr>
              <a:t>consensus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429000" y="18288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s1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429000" y="2224088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s2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3429000" y="2620963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s3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429000" y="301625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s4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429000" y="3413125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s5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429000" y="3810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s6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810000" y="1524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s1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191000" y="1524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s2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572000" y="1524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s3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953000" y="1524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s4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334000" y="1524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s5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5715000" y="1524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s6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3810000" y="1828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4191000" y="2209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4572000" y="2590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4953000" y="2971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5334000" y="3352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5715000" y="3733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3810000" y="1828800"/>
            <a:ext cx="2286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3810000" y="2209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3810000" y="2590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3810000" y="2971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3810000" y="3352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3810000" y="3733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12" name="Group 36"/>
          <p:cNvGrpSpPr>
            <a:grpSpLocks/>
          </p:cNvGrpSpPr>
          <p:nvPr/>
        </p:nvGrpSpPr>
        <p:grpSpPr bwMode="auto">
          <a:xfrm rot="5400000">
            <a:off x="3810000" y="2209800"/>
            <a:ext cx="2286000" cy="1524000"/>
            <a:chOff x="3600" y="816"/>
            <a:chExt cx="1440" cy="960"/>
          </a:xfrm>
        </p:grpSpPr>
        <p:sp>
          <p:nvSpPr>
            <p:cNvPr id="24670" name="Line 37"/>
            <p:cNvSpPr>
              <a:spLocks noChangeShapeType="1"/>
            </p:cNvSpPr>
            <p:nvPr/>
          </p:nvSpPr>
          <p:spPr bwMode="auto">
            <a:xfrm>
              <a:off x="3600" y="81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1" name="Line 38"/>
            <p:cNvSpPr>
              <a:spLocks noChangeShapeType="1"/>
            </p:cNvSpPr>
            <p:nvPr/>
          </p:nvSpPr>
          <p:spPr bwMode="auto">
            <a:xfrm>
              <a:off x="3600" y="105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Line 39"/>
            <p:cNvSpPr>
              <a:spLocks noChangeShapeType="1"/>
            </p:cNvSpPr>
            <p:nvPr/>
          </p:nvSpPr>
          <p:spPr bwMode="auto">
            <a:xfrm>
              <a:off x="3600" y="129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3" name="Line 40"/>
            <p:cNvSpPr>
              <a:spLocks noChangeShapeType="1"/>
            </p:cNvSpPr>
            <p:nvPr/>
          </p:nvSpPr>
          <p:spPr bwMode="auto">
            <a:xfrm>
              <a:off x="3600" y="153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4" name="Line 41"/>
            <p:cNvSpPr>
              <a:spLocks noChangeShapeType="1"/>
            </p:cNvSpPr>
            <p:nvPr/>
          </p:nvSpPr>
          <p:spPr bwMode="auto">
            <a:xfrm>
              <a:off x="3600" y="177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13" name="Rectangle 42"/>
          <p:cNvSpPr>
            <a:spLocks noChangeArrowheads="1"/>
          </p:cNvSpPr>
          <p:nvPr/>
        </p:nvSpPr>
        <p:spPr bwMode="auto">
          <a:xfrm>
            <a:off x="4191000" y="3352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24614" name="Rectangle 43"/>
          <p:cNvSpPr>
            <a:spLocks noChangeArrowheads="1"/>
          </p:cNvSpPr>
          <p:nvPr/>
        </p:nvSpPr>
        <p:spPr bwMode="auto">
          <a:xfrm>
            <a:off x="5334000" y="2209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24615" name="Rectangle 44"/>
          <p:cNvSpPr>
            <a:spLocks noChangeArrowheads="1"/>
          </p:cNvSpPr>
          <p:nvPr/>
        </p:nvSpPr>
        <p:spPr bwMode="auto">
          <a:xfrm>
            <a:off x="3810000" y="2209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24616" name="Rectangle 45"/>
          <p:cNvSpPr>
            <a:spLocks noChangeArrowheads="1"/>
          </p:cNvSpPr>
          <p:nvPr/>
        </p:nvSpPr>
        <p:spPr bwMode="auto">
          <a:xfrm>
            <a:off x="4191000" y="1828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24617" name="Rectangle 46"/>
          <p:cNvSpPr>
            <a:spLocks noChangeArrowheads="1"/>
          </p:cNvSpPr>
          <p:nvPr/>
        </p:nvSpPr>
        <p:spPr bwMode="auto">
          <a:xfrm>
            <a:off x="4953000" y="3733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24618" name="Rectangle 47"/>
          <p:cNvSpPr>
            <a:spLocks noChangeArrowheads="1"/>
          </p:cNvSpPr>
          <p:nvPr/>
        </p:nvSpPr>
        <p:spPr bwMode="auto">
          <a:xfrm>
            <a:off x="5715000" y="2971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24619" name="Rectangle 48"/>
          <p:cNvSpPr>
            <a:spLocks noChangeArrowheads="1"/>
          </p:cNvSpPr>
          <p:nvPr/>
        </p:nvSpPr>
        <p:spPr bwMode="auto">
          <a:xfrm>
            <a:off x="6324600" y="19812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20" name="Rectangle 49"/>
          <p:cNvSpPr>
            <a:spLocks noChangeArrowheads="1"/>
          </p:cNvSpPr>
          <p:nvPr/>
        </p:nvSpPr>
        <p:spPr bwMode="auto">
          <a:xfrm>
            <a:off x="6705600" y="22098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21" name="Rectangle 50"/>
          <p:cNvSpPr>
            <a:spLocks noChangeArrowheads="1"/>
          </p:cNvSpPr>
          <p:nvPr/>
        </p:nvSpPr>
        <p:spPr bwMode="auto">
          <a:xfrm>
            <a:off x="7239000" y="19812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22" name="Rectangle 51"/>
          <p:cNvSpPr>
            <a:spLocks noChangeArrowheads="1"/>
          </p:cNvSpPr>
          <p:nvPr/>
        </p:nvSpPr>
        <p:spPr bwMode="auto">
          <a:xfrm>
            <a:off x="6553200" y="2819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23" name="Rectangle 52"/>
          <p:cNvSpPr>
            <a:spLocks noChangeArrowheads="1"/>
          </p:cNvSpPr>
          <p:nvPr/>
        </p:nvSpPr>
        <p:spPr bwMode="auto">
          <a:xfrm>
            <a:off x="6477000" y="32766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24" name="Rectangle 53"/>
          <p:cNvSpPr>
            <a:spLocks noChangeArrowheads="1"/>
          </p:cNvSpPr>
          <p:nvPr/>
        </p:nvSpPr>
        <p:spPr bwMode="auto">
          <a:xfrm>
            <a:off x="6934200" y="35052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25" name="Rectangle 54"/>
          <p:cNvSpPr>
            <a:spLocks noChangeArrowheads="1"/>
          </p:cNvSpPr>
          <p:nvPr/>
        </p:nvSpPr>
        <p:spPr bwMode="auto">
          <a:xfrm>
            <a:off x="6705600" y="2133600"/>
            <a:ext cx="381000" cy="76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26" name="Rectangle 55"/>
          <p:cNvSpPr>
            <a:spLocks noChangeArrowheads="1"/>
          </p:cNvSpPr>
          <p:nvPr/>
        </p:nvSpPr>
        <p:spPr bwMode="auto">
          <a:xfrm>
            <a:off x="7239000" y="2133600"/>
            <a:ext cx="228600" cy="76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27" name="Rectangle 56"/>
          <p:cNvSpPr>
            <a:spLocks noChangeArrowheads="1"/>
          </p:cNvSpPr>
          <p:nvPr/>
        </p:nvSpPr>
        <p:spPr bwMode="auto">
          <a:xfrm flipV="1">
            <a:off x="6934200" y="3429000"/>
            <a:ext cx="304800" cy="76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28" name="Text Box 57"/>
          <p:cNvSpPr txBox="1">
            <a:spLocks noChangeArrowheads="1"/>
          </p:cNvSpPr>
          <p:nvPr/>
        </p:nvSpPr>
        <p:spPr bwMode="auto">
          <a:xfrm>
            <a:off x="6324600" y="17526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s1</a:t>
            </a:r>
          </a:p>
        </p:txBody>
      </p:sp>
      <p:sp>
        <p:nvSpPr>
          <p:cNvPr id="24629" name="Text Box 58"/>
          <p:cNvSpPr txBox="1">
            <a:spLocks noChangeArrowheads="1"/>
          </p:cNvSpPr>
          <p:nvPr/>
        </p:nvSpPr>
        <p:spPr bwMode="auto">
          <a:xfrm>
            <a:off x="6705600" y="2286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s2</a:t>
            </a:r>
          </a:p>
        </p:txBody>
      </p:sp>
      <p:sp>
        <p:nvSpPr>
          <p:cNvPr id="24630" name="Text Box 59"/>
          <p:cNvSpPr txBox="1">
            <a:spLocks noChangeArrowheads="1"/>
          </p:cNvSpPr>
          <p:nvPr/>
        </p:nvSpPr>
        <p:spPr bwMode="auto">
          <a:xfrm>
            <a:off x="7239000" y="17526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s5</a:t>
            </a:r>
          </a:p>
        </p:txBody>
      </p:sp>
      <p:sp>
        <p:nvSpPr>
          <p:cNvPr id="24631" name="Text Box 60"/>
          <p:cNvSpPr txBox="1">
            <a:spLocks noChangeArrowheads="1"/>
          </p:cNvSpPr>
          <p:nvPr/>
        </p:nvSpPr>
        <p:spPr bwMode="auto">
          <a:xfrm>
            <a:off x="6477000" y="25908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s3</a:t>
            </a:r>
          </a:p>
        </p:txBody>
      </p:sp>
      <p:sp>
        <p:nvSpPr>
          <p:cNvPr id="24632" name="Text Box 61"/>
          <p:cNvSpPr txBox="1">
            <a:spLocks noChangeArrowheads="1"/>
          </p:cNvSpPr>
          <p:nvPr/>
        </p:nvSpPr>
        <p:spPr bwMode="auto">
          <a:xfrm>
            <a:off x="6477000" y="3048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s4</a:t>
            </a:r>
          </a:p>
        </p:txBody>
      </p:sp>
      <p:sp>
        <p:nvSpPr>
          <p:cNvPr id="24633" name="Text Box 62"/>
          <p:cNvSpPr txBox="1">
            <a:spLocks noChangeArrowheads="1"/>
          </p:cNvSpPr>
          <p:nvPr/>
        </p:nvSpPr>
        <p:spPr bwMode="auto">
          <a:xfrm>
            <a:off x="6934200" y="35814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s6</a:t>
            </a:r>
          </a:p>
        </p:txBody>
      </p:sp>
      <p:sp>
        <p:nvSpPr>
          <p:cNvPr id="24634" name="Rectangle 63"/>
          <p:cNvSpPr>
            <a:spLocks noChangeArrowheads="1"/>
          </p:cNvSpPr>
          <p:nvPr/>
        </p:nvSpPr>
        <p:spPr bwMode="auto">
          <a:xfrm>
            <a:off x="8382000" y="2057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5" name="Rectangle 64"/>
          <p:cNvSpPr>
            <a:spLocks noChangeArrowheads="1"/>
          </p:cNvSpPr>
          <p:nvPr/>
        </p:nvSpPr>
        <p:spPr bwMode="auto">
          <a:xfrm>
            <a:off x="8763000" y="22860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6" name="Rectangle 65"/>
          <p:cNvSpPr>
            <a:spLocks noChangeArrowheads="1"/>
          </p:cNvSpPr>
          <p:nvPr/>
        </p:nvSpPr>
        <p:spPr bwMode="auto">
          <a:xfrm>
            <a:off x="9296400" y="2057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7" name="Rectangle 66"/>
          <p:cNvSpPr>
            <a:spLocks noChangeArrowheads="1"/>
          </p:cNvSpPr>
          <p:nvPr/>
        </p:nvSpPr>
        <p:spPr bwMode="auto">
          <a:xfrm>
            <a:off x="9372600" y="30480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8" name="Rectangle 67"/>
          <p:cNvSpPr>
            <a:spLocks noChangeArrowheads="1"/>
          </p:cNvSpPr>
          <p:nvPr/>
        </p:nvSpPr>
        <p:spPr bwMode="auto">
          <a:xfrm>
            <a:off x="8229600" y="34290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9" name="Rectangle 68"/>
          <p:cNvSpPr>
            <a:spLocks noChangeArrowheads="1"/>
          </p:cNvSpPr>
          <p:nvPr/>
        </p:nvSpPr>
        <p:spPr bwMode="auto">
          <a:xfrm>
            <a:off x="8686800" y="36576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40" name="Text Box 69"/>
          <p:cNvSpPr txBox="1">
            <a:spLocks noChangeArrowheads="1"/>
          </p:cNvSpPr>
          <p:nvPr/>
        </p:nvSpPr>
        <p:spPr bwMode="auto">
          <a:xfrm>
            <a:off x="8382000" y="18288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s1</a:t>
            </a:r>
          </a:p>
        </p:txBody>
      </p:sp>
      <p:sp>
        <p:nvSpPr>
          <p:cNvPr id="24641" name="Text Box 70"/>
          <p:cNvSpPr txBox="1">
            <a:spLocks noChangeArrowheads="1"/>
          </p:cNvSpPr>
          <p:nvPr/>
        </p:nvSpPr>
        <p:spPr bwMode="auto">
          <a:xfrm>
            <a:off x="8763000" y="23622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s2</a:t>
            </a:r>
          </a:p>
        </p:txBody>
      </p:sp>
      <p:sp>
        <p:nvSpPr>
          <p:cNvPr id="24642" name="Text Box 71"/>
          <p:cNvSpPr txBox="1">
            <a:spLocks noChangeArrowheads="1"/>
          </p:cNvSpPr>
          <p:nvPr/>
        </p:nvSpPr>
        <p:spPr bwMode="auto">
          <a:xfrm>
            <a:off x="9296400" y="18288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s5</a:t>
            </a:r>
          </a:p>
        </p:txBody>
      </p:sp>
      <p:sp>
        <p:nvSpPr>
          <p:cNvPr id="24643" name="Text Box 72"/>
          <p:cNvSpPr txBox="1">
            <a:spLocks noChangeArrowheads="1"/>
          </p:cNvSpPr>
          <p:nvPr/>
        </p:nvSpPr>
        <p:spPr bwMode="auto">
          <a:xfrm>
            <a:off x="9296400" y="28194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s3</a:t>
            </a:r>
          </a:p>
        </p:txBody>
      </p:sp>
      <p:sp>
        <p:nvSpPr>
          <p:cNvPr id="24644" name="Text Box 73"/>
          <p:cNvSpPr txBox="1">
            <a:spLocks noChangeArrowheads="1"/>
          </p:cNvSpPr>
          <p:nvPr/>
        </p:nvSpPr>
        <p:spPr bwMode="auto">
          <a:xfrm>
            <a:off x="8153400" y="32004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s4</a:t>
            </a:r>
          </a:p>
        </p:txBody>
      </p:sp>
      <p:sp>
        <p:nvSpPr>
          <p:cNvPr id="24645" name="Text Box 74"/>
          <p:cNvSpPr txBox="1">
            <a:spLocks noChangeArrowheads="1"/>
          </p:cNvSpPr>
          <p:nvPr/>
        </p:nvSpPr>
        <p:spPr bwMode="auto">
          <a:xfrm>
            <a:off x="8686800" y="37338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s6</a:t>
            </a:r>
          </a:p>
        </p:txBody>
      </p:sp>
      <p:sp>
        <p:nvSpPr>
          <p:cNvPr id="24646" name="Rectangle 75"/>
          <p:cNvSpPr>
            <a:spLocks noChangeArrowheads="1"/>
          </p:cNvSpPr>
          <p:nvPr/>
        </p:nvSpPr>
        <p:spPr bwMode="auto">
          <a:xfrm>
            <a:off x="8382000" y="2590800"/>
            <a:ext cx="1676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47" name="Rectangle 76"/>
          <p:cNvSpPr>
            <a:spLocks noChangeArrowheads="1"/>
          </p:cNvSpPr>
          <p:nvPr/>
        </p:nvSpPr>
        <p:spPr bwMode="auto">
          <a:xfrm>
            <a:off x="8229600" y="3962400"/>
            <a:ext cx="12192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48" name="Rectangle 77"/>
          <p:cNvSpPr>
            <a:spLocks noChangeArrowheads="1"/>
          </p:cNvSpPr>
          <p:nvPr/>
        </p:nvSpPr>
        <p:spPr bwMode="auto">
          <a:xfrm flipV="1">
            <a:off x="9372600" y="3200400"/>
            <a:ext cx="762000" cy="152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49" name="Rectangle 78"/>
          <p:cNvSpPr>
            <a:spLocks noChangeArrowheads="1"/>
          </p:cNvSpPr>
          <p:nvPr/>
        </p:nvSpPr>
        <p:spPr bwMode="auto">
          <a:xfrm>
            <a:off x="9372600" y="3352800"/>
            <a:ext cx="7620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50" name="Rectangle 79"/>
          <p:cNvSpPr>
            <a:spLocks noChangeArrowheads="1"/>
          </p:cNvSpPr>
          <p:nvPr/>
        </p:nvSpPr>
        <p:spPr bwMode="auto">
          <a:xfrm>
            <a:off x="4648200" y="56388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51" name="Rectangle 80"/>
          <p:cNvSpPr>
            <a:spLocks noChangeArrowheads="1"/>
          </p:cNvSpPr>
          <p:nvPr/>
        </p:nvSpPr>
        <p:spPr bwMode="auto">
          <a:xfrm>
            <a:off x="5562600" y="56388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52" name="Rectangle 81"/>
          <p:cNvSpPr>
            <a:spLocks noChangeArrowheads="1"/>
          </p:cNvSpPr>
          <p:nvPr/>
        </p:nvSpPr>
        <p:spPr bwMode="auto">
          <a:xfrm>
            <a:off x="5029200" y="5867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53" name="Rectangle 82"/>
          <p:cNvSpPr>
            <a:spLocks noChangeArrowheads="1"/>
          </p:cNvSpPr>
          <p:nvPr/>
        </p:nvSpPr>
        <p:spPr bwMode="auto">
          <a:xfrm>
            <a:off x="6705600" y="56388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54" name="Rectangle 83"/>
          <p:cNvSpPr>
            <a:spLocks noChangeArrowheads="1"/>
          </p:cNvSpPr>
          <p:nvPr/>
        </p:nvSpPr>
        <p:spPr bwMode="auto">
          <a:xfrm>
            <a:off x="7848600" y="56388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55" name="Rectangle 84"/>
          <p:cNvSpPr>
            <a:spLocks noChangeArrowheads="1"/>
          </p:cNvSpPr>
          <p:nvPr/>
        </p:nvSpPr>
        <p:spPr bwMode="auto">
          <a:xfrm>
            <a:off x="8305800" y="5867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56" name="Rectangle 85"/>
          <p:cNvSpPr>
            <a:spLocks noChangeArrowheads="1"/>
          </p:cNvSpPr>
          <p:nvPr/>
        </p:nvSpPr>
        <p:spPr bwMode="auto">
          <a:xfrm>
            <a:off x="4191000" y="5257800"/>
            <a:ext cx="54102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57" name="Rectangle 86"/>
          <p:cNvSpPr>
            <a:spLocks noChangeArrowheads="1"/>
          </p:cNvSpPr>
          <p:nvPr/>
        </p:nvSpPr>
        <p:spPr bwMode="auto">
          <a:xfrm flipV="1">
            <a:off x="4648200" y="5486400"/>
            <a:ext cx="762000" cy="152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58" name="Rectangle 87"/>
          <p:cNvSpPr>
            <a:spLocks noChangeArrowheads="1"/>
          </p:cNvSpPr>
          <p:nvPr/>
        </p:nvSpPr>
        <p:spPr bwMode="auto">
          <a:xfrm flipV="1">
            <a:off x="5562600" y="5486400"/>
            <a:ext cx="762000" cy="152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59" name="Rectangle 88"/>
          <p:cNvSpPr>
            <a:spLocks noChangeArrowheads="1"/>
          </p:cNvSpPr>
          <p:nvPr/>
        </p:nvSpPr>
        <p:spPr bwMode="auto">
          <a:xfrm flipV="1">
            <a:off x="6705600" y="5486400"/>
            <a:ext cx="762000" cy="152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60" name="Rectangle 89"/>
          <p:cNvSpPr>
            <a:spLocks noChangeArrowheads="1"/>
          </p:cNvSpPr>
          <p:nvPr/>
        </p:nvSpPr>
        <p:spPr bwMode="auto">
          <a:xfrm flipV="1">
            <a:off x="7848600" y="5486400"/>
            <a:ext cx="762000" cy="152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61" name="Text Box 90"/>
          <p:cNvSpPr txBox="1">
            <a:spLocks noChangeArrowheads="1"/>
          </p:cNvSpPr>
          <p:nvPr/>
        </p:nvSpPr>
        <p:spPr bwMode="auto">
          <a:xfrm>
            <a:off x="4572000" y="5715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s1</a:t>
            </a:r>
          </a:p>
        </p:txBody>
      </p:sp>
      <p:sp>
        <p:nvSpPr>
          <p:cNvPr id="24662" name="Text Box 91"/>
          <p:cNvSpPr txBox="1">
            <a:spLocks noChangeArrowheads="1"/>
          </p:cNvSpPr>
          <p:nvPr/>
        </p:nvSpPr>
        <p:spPr bwMode="auto">
          <a:xfrm>
            <a:off x="5029200" y="59436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s2</a:t>
            </a:r>
          </a:p>
        </p:txBody>
      </p:sp>
      <p:sp>
        <p:nvSpPr>
          <p:cNvPr id="24663" name="Text Box 92"/>
          <p:cNvSpPr txBox="1">
            <a:spLocks noChangeArrowheads="1"/>
          </p:cNvSpPr>
          <p:nvPr/>
        </p:nvSpPr>
        <p:spPr bwMode="auto">
          <a:xfrm>
            <a:off x="5943600" y="5715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s5</a:t>
            </a:r>
          </a:p>
        </p:txBody>
      </p:sp>
      <p:sp>
        <p:nvSpPr>
          <p:cNvPr id="24664" name="Text Box 93"/>
          <p:cNvSpPr txBox="1">
            <a:spLocks noChangeArrowheads="1"/>
          </p:cNvSpPr>
          <p:nvPr/>
        </p:nvSpPr>
        <p:spPr bwMode="auto">
          <a:xfrm>
            <a:off x="6705600" y="5715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s3</a:t>
            </a:r>
          </a:p>
        </p:txBody>
      </p:sp>
      <p:sp>
        <p:nvSpPr>
          <p:cNvPr id="24665" name="Text Box 94"/>
          <p:cNvSpPr txBox="1">
            <a:spLocks noChangeArrowheads="1"/>
          </p:cNvSpPr>
          <p:nvPr/>
        </p:nvSpPr>
        <p:spPr bwMode="auto">
          <a:xfrm>
            <a:off x="7772400" y="5715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s4</a:t>
            </a:r>
          </a:p>
        </p:txBody>
      </p:sp>
      <p:sp>
        <p:nvSpPr>
          <p:cNvPr id="24666" name="Text Box 95"/>
          <p:cNvSpPr txBox="1">
            <a:spLocks noChangeArrowheads="1"/>
          </p:cNvSpPr>
          <p:nvPr/>
        </p:nvSpPr>
        <p:spPr bwMode="auto">
          <a:xfrm>
            <a:off x="8229600" y="59436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s6</a:t>
            </a:r>
          </a:p>
        </p:txBody>
      </p:sp>
      <p:sp>
        <p:nvSpPr>
          <p:cNvPr id="24667" name="Text Box 96"/>
          <p:cNvSpPr txBox="1">
            <a:spLocks noChangeArrowheads="1"/>
          </p:cNvSpPr>
          <p:nvPr/>
        </p:nvSpPr>
        <p:spPr bwMode="auto">
          <a:xfrm>
            <a:off x="5667376" y="5181601"/>
            <a:ext cx="225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Trebuchet MS" panose="020B0603020202020204" pitchFamily="34" charset="0"/>
              </a:rPr>
              <a:t>Reference sequence</a:t>
            </a:r>
          </a:p>
        </p:txBody>
      </p:sp>
      <p:sp>
        <p:nvSpPr>
          <p:cNvPr id="24668" name="Line 97"/>
          <p:cNvSpPr>
            <a:spLocks noChangeShapeType="1"/>
          </p:cNvSpPr>
          <p:nvPr/>
        </p:nvSpPr>
        <p:spPr bwMode="auto">
          <a:xfrm>
            <a:off x="6248400" y="1143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69" name="Line 98"/>
          <p:cNvSpPr>
            <a:spLocks noChangeShapeType="1"/>
          </p:cNvSpPr>
          <p:nvPr/>
        </p:nvSpPr>
        <p:spPr bwMode="auto">
          <a:xfrm>
            <a:off x="8077200" y="1143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224" y="838200"/>
            <a:ext cx="8302576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5000" y="6385034"/>
            <a:ext cx="4235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Butler et al, 2008 </a:t>
            </a:r>
            <a:r>
              <a:rPr lang="en-US" i="1" dirty="0"/>
              <a:t>Genome Research </a:t>
            </a:r>
            <a:r>
              <a:rPr lang="en-US" b="1" dirty="0"/>
              <a:t>18:</a:t>
            </a:r>
            <a:r>
              <a:rPr lang="en-US" dirty="0"/>
              <a:t>810</a:t>
            </a:r>
          </a:p>
        </p:txBody>
      </p:sp>
    </p:spTree>
    <p:extLst>
      <p:ext uri="{BB962C8B-B14F-4D97-AF65-F5344CB8AC3E}">
        <p14:creationId xmlns:p14="http://schemas.microsoft.com/office/powerpoint/2010/main" val="20026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69351"/>
            <a:ext cx="10925175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4178" y="3254420"/>
            <a:ext cx="104632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Depth of coverage = </a:t>
            </a:r>
            <a:r>
              <a:rPr lang="en-US" i="1" dirty="0" smtClean="0"/>
              <a:t>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4930" y="2269351"/>
            <a:ext cx="1276350" cy="495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63490" y="2269351"/>
            <a:ext cx="308610" cy="495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49440" y="2269351"/>
            <a:ext cx="792480" cy="495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134600" y="2269351"/>
            <a:ext cx="792480" cy="495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43925" y="1348354"/>
            <a:ext cx="19659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Not unique in k-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mer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space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0790" y="1446422"/>
            <a:ext cx="22250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Unique in k-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mer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space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335780" y="1950720"/>
            <a:ext cx="236220" cy="56628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203180" y="1986210"/>
            <a:ext cx="236220" cy="56628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09700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00250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67965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14750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17795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63265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210050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13095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15100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010400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741920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513445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115425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610725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541318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036618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710035" y="2885579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03960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794510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356485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562350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889183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57525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164330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718810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309360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45630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36180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8414385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909685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681210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0335578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0918031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1504295" y="315510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356360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946910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508885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714750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269230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209925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592955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871210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461760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098030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688580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8271033" y="3416447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882539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9634299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0352365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1070431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1656695" y="340656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346835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983105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705100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651885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154930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200400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147185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650230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452235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947535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679055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450580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9052560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9547860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0478453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0973753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1647170" y="3638696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141095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731645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305050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499485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728210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964180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101465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465445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246495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882765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473315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8176735" y="3898342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9014460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9618345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10203180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0761820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1441430" y="390822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293495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1884045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2446020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705225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5206365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147060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530090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897880" y="4177750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398895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097553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625715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8208168" y="4169564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819674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9571434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10408920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11007566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11504295" y="4159683"/>
            <a:ext cx="41148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4"/>
          <p:cNvSpPr>
            <a:spLocks noChangeArrowheads="1"/>
          </p:cNvSpPr>
          <p:nvPr/>
        </p:nvSpPr>
        <p:spPr bwMode="auto">
          <a:xfrm>
            <a:off x="2278380" y="464185"/>
            <a:ext cx="8572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K-</a:t>
            </a:r>
            <a:r>
              <a:rPr lang="en-US" sz="4000" b="1" dirty="0" err="1" smtClean="0"/>
              <a:t>mer</a:t>
            </a:r>
            <a:r>
              <a:rPr lang="en-US" sz="4000" b="1" dirty="0" smtClean="0"/>
              <a:t> spectra to estimate genome size</a:t>
            </a:r>
            <a:endParaRPr lang="en-US" sz="4000" b="1" dirty="0"/>
          </a:p>
        </p:txBody>
      </p:sp>
      <p:sp>
        <p:nvSpPr>
          <p:cNvPr id="141" name="Rectangle 4"/>
          <p:cNvSpPr>
            <a:spLocks noChangeArrowheads="1"/>
          </p:cNvSpPr>
          <p:nvPr/>
        </p:nvSpPr>
        <p:spPr bwMode="auto">
          <a:xfrm>
            <a:off x="1985605" y="4837553"/>
            <a:ext cx="85725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rebuchet MS" panose="020B0603020202020204" pitchFamily="34" charset="0"/>
              </a:rPr>
              <a:t>Total genome size =~ </a:t>
            </a:r>
            <a:r>
              <a:rPr lang="en-US" sz="3200" i="1" dirty="0" smtClean="0">
                <a:latin typeface="Trebuchet MS" panose="020B0603020202020204" pitchFamily="34" charset="0"/>
              </a:rPr>
              <a:t>S / D</a:t>
            </a:r>
          </a:p>
          <a:p>
            <a:pPr algn="ctr"/>
            <a:r>
              <a:rPr lang="en-US" sz="3200" dirty="0" smtClean="0">
                <a:latin typeface="Trebuchet MS" panose="020B0603020202020204" pitchFamily="34" charset="0"/>
              </a:rPr>
              <a:t>Where </a:t>
            </a:r>
            <a:r>
              <a:rPr lang="en-US" sz="3200" i="1" dirty="0" smtClean="0">
                <a:latin typeface="Trebuchet MS" panose="020B0603020202020204" pitchFamily="34" charset="0"/>
              </a:rPr>
              <a:t>S </a:t>
            </a:r>
            <a:r>
              <a:rPr lang="en-US" sz="3200" dirty="0" smtClean="0">
                <a:latin typeface="Trebuchet MS" panose="020B0603020202020204" pitchFamily="34" charset="0"/>
              </a:rPr>
              <a:t>= total sequence data &amp;</a:t>
            </a:r>
          </a:p>
          <a:p>
            <a:pPr algn="ctr"/>
            <a:r>
              <a:rPr lang="en-US" sz="3200" i="1" dirty="0" smtClean="0">
                <a:latin typeface="Trebuchet MS" panose="020B0603020202020204" pitchFamily="34" charset="0"/>
              </a:rPr>
              <a:t>D </a:t>
            </a:r>
            <a:r>
              <a:rPr lang="en-US" sz="3200" dirty="0" smtClean="0">
                <a:latin typeface="Trebuchet MS" panose="020B0603020202020204" pitchFamily="34" charset="0"/>
              </a:rPr>
              <a:t>= mode of k-</a:t>
            </a:r>
            <a:r>
              <a:rPr lang="en-US" sz="3200" dirty="0" err="1" smtClean="0">
                <a:latin typeface="Trebuchet MS" panose="020B0603020202020204" pitchFamily="34" charset="0"/>
              </a:rPr>
              <a:t>mer</a:t>
            </a:r>
            <a:r>
              <a:rPr lang="en-US" sz="3200" dirty="0" smtClean="0">
                <a:latin typeface="Trebuchet MS" panose="020B0603020202020204" pitchFamily="34" charset="0"/>
              </a:rPr>
              <a:t> spectra</a:t>
            </a:r>
            <a:endParaRPr lang="en-US" sz="32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9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770" y="95250"/>
            <a:ext cx="8895080" cy="667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87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164080" y="433705"/>
            <a:ext cx="85725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Other k-</a:t>
            </a:r>
            <a:r>
              <a:rPr lang="en-US" sz="4000" b="1" dirty="0" err="1" smtClean="0"/>
              <a:t>mer</a:t>
            </a:r>
            <a:r>
              <a:rPr lang="en-US" sz="4000" b="1" dirty="0" smtClean="0"/>
              <a:t> related questions about genome composition:</a:t>
            </a:r>
            <a:endParaRPr lang="en-US" sz="4000" b="1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48640" y="2933065"/>
            <a:ext cx="1094994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What fraction of the genome is in multi-copy repeats?</a:t>
            </a: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What fraction of the genome is heterozygous?</a:t>
            </a: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What fraction of the genome is in low-complexity regions?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8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80752" y="1760970"/>
            <a:ext cx="8572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ACGTACGAGTCG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TGATCGTCATGC</a:t>
            </a:r>
            <a:endParaRPr lang="en-US" sz="4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052945" y="464185"/>
            <a:ext cx="979793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K-</a:t>
            </a:r>
            <a:r>
              <a:rPr lang="en-US" sz="4000" b="1" dirty="0" err="1" smtClean="0"/>
              <a:t>mer</a:t>
            </a:r>
            <a:r>
              <a:rPr lang="en-US" sz="4000" b="1" dirty="0" smtClean="0"/>
              <a:t> spectra analysis for error correction</a:t>
            </a:r>
            <a:endParaRPr lang="en-US" sz="40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405745" y="2382983"/>
            <a:ext cx="263236" cy="5957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2671" y="2888463"/>
            <a:ext cx="24737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Low-quality base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44090" y="3259863"/>
            <a:ext cx="85725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What if this 25-mer occurred once in a dataset of 30-fold genome coverage?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306485" y="4894608"/>
            <a:ext cx="904771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What if a similar k-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</a:rPr>
              <a:t>mer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occurred 30 times in a dataset of 30-fold genome coverage?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83541" y="6469304"/>
            <a:ext cx="539968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Quake: http://genomebiology.com/2010/11/11/R116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00400" y="304800"/>
            <a:ext cx="5830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i="1">
                <a:solidFill>
                  <a:srgbClr val="008000"/>
                </a:solidFill>
                <a:latin typeface="Trebuchet MS" panose="020B0603020202020204" pitchFamily="34" charset="0"/>
              </a:rPr>
              <a:t>de novo </a:t>
            </a:r>
            <a:r>
              <a:rPr lang="en-US" altLang="en-US" sz="3600">
                <a:solidFill>
                  <a:srgbClr val="008000"/>
                </a:solidFill>
                <a:latin typeface="Trebuchet MS" panose="020B0603020202020204" pitchFamily="34" charset="0"/>
              </a:rPr>
              <a:t>sequence assembly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895601" y="1828800"/>
            <a:ext cx="120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rebuchet MS" panose="020B0603020202020204" pitchFamily="34" charset="0"/>
              </a:rPr>
              <a:t>overlap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1965325" y="2286000"/>
            <a:ext cx="2667000" cy="2590800"/>
            <a:chOff x="278" y="1440"/>
            <a:chExt cx="1680" cy="1632"/>
          </a:xfrm>
        </p:grpSpPr>
        <p:sp>
          <p:nvSpPr>
            <p:cNvPr id="26635" name="Text Box 5"/>
            <p:cNvSpPr txBox="1">
              <a:spLocks noChangeArrowheads="1"/>
            </p:cNvSpPr>
            <p:nvPr/>
          </p:nvSpPr>
          <p:spPr bwMode="auto">
            <a:xfrm>
              <a:off x="278" y="1632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s1</a:t>
              </a:r>
            </a:p>
          </p:txBody>
        </p:sp>
        <p:sp>
          <p:nvSpPr>
            <p:cNvPr id="26636" name="Text Box 6"/>
            <p:cNvSpPr txBox="1">
              <a:spLocks noChangeArrowheads="1"/>
            </p:cNvSpPr>
            <p:nvPr/>
          </p:nvSpPr>
          <p:spPr bwMode="auto">
            <a:xfrm>
              <a:off x="278" y="1881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s2</a:t>
              </a:r>
            </a:p>
          </p:txBody>
        </p:sp>
        <p:sp>
          <p:nvSpPr>
            <p:cNvPr id="26637" name="Text Box 7"/>
            <p:cNvSpPr txBox="1">
              <a:spLocks noChangeArrowheads="1"/>
            </p:cNvSpPr>
            <p:nvPr/>
          </p:nvSpPr>
          <p:spPr bwMode="auto">
            <a:xfrm>
              <a:off x="278" y="2131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s3</a:t>
              </a:r>
            </a:p>
          </p:txBody>
        </p:sp>
        <p:sp>
          <p:nvSpPr>
            <p:cNvPr id="26638" name="Text Box 8"/>
            <p:cNvSpPr txBox="1">
              <a:spLocks noChangeArrowheads="1"/>
            </p:cNvSpPr>
            <p:nvPr/>
          </p:nvSpPr>
          <p:spPr bwMode="auto">
            <a:xfrm>
              <a:off x="278" y="2380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s4</a:t>
              </a:r>
            </a:p>
          </p:txBody>
        </p:sp>
        <p:sp>
          <p:nvSpPr>
            <p:cNvPr id="26639" name="Text Box 9"/>
            <p:cNvSpPr txBox="1">
              <a:spLocks noChangeArrowheads="1"/>
            </p:cNvSpPr>
            <p:nvPr/>
          </p:nvSpPr>
          <p:spPr bwMode="auto">
            <a:xfrm>
              <a:off x="278" y="2630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s5</a:t>
              </a:r>
            </a:p>
          </p:txBody>
        </p:sp>
        <p:sp>
          <p:nvSpPr>
            <p:cNvPr id="26640" name="Text Box 10"/>
            <p:cNvSpPr txBox="1">
              <a:spLocks noChangeArrowheads="1"/>
            </p:cNvSpPr>
            <p:nvPr/>
          </p:nvSpPr>
          <p:spPr bwMode="auto">
            <a:xfrm>
              <a:off x="278" y="2880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s6</a:t>
              </a:r>
            </a:p>
          </p:txBody>
        </p:sp>
        <p:sp>
          <p:nvSpPr>
            <p:cNvPr id="26641" name="Text Box 11"/>
            <p:cNvSpPr txBox="1">
              <a:spLocks noChangeArrowheads="1"/>
            </p:cNvSpPr>
            <p:nvPr/>
          </p:nvSpPr>
          <p:spPr bwMode="auto">
            <a:xfrm>
              <a:off x="518" y="1440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s1</a:t>
              </a:r>
            </a:p>
          </p:txBody>
        </p:sp>
        <p:sp>
          <p:nvSpPr>
            <p:cNvPr id="26642" name="Text Box 12"/>
            <p:cNvSpPr txBox="1">
              <a:spLocks noChangeArrowheads="1"/>
            </p:cNvSpPr>
            <p:nvPr/>
          </p:nvSpPr>
          <p:spPr bwMode="auto">
            <a:xfrm>
              <a:off x="758" y="1440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s2</a:t>
              </a:r>
            </a:p>
          </p:txBody>
        </p:sp>
        <p:sp>
          <p:nvSpPr>
            <p:cNvPr id="26643" name="Text Box 13"/>
            <p:cNvSpPr txBox="1">
              <a:spLocks noChangeArrowheads="1"/>
            </p:cNvSpPr>
            <p:nvPr/>
          </p:nvSpPr>
          <p:spPr bwMode="auto">
            <a:xfrm>
              <a:off x="998" y="1440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s3</a:t>
              </a:r>
            </a:p>
          </p:txBody>
        </p:sp>
        <p:sp>
          <p:nvSpPr>
            <p:cNvPr id="26644" name="Text Box 14"/>
            <p:cNvSpPr txBox="1">
              <a:spLocks noChangeArrowheads="1"/>
            </p:cNvSpPr>
            <p:nvPr/>
          </p:nvSpPr>
          <p:spPr bwMode="auto">
            <a:xfrm>
              <a:off x="1238" y="1440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s4</a:t>
              </a:r>
            </a:p>
          </p:txBody>
        </p:sp>
        <p:sp>
          <p:nvSpPr>
            <p:cNvPr id="26645" name="Text Box 15"/>
            <p:cNvSpPr txBox="1">
              <a:spLocks noChangeArrowheads="1"/>
            </p:cNvSpPr>
            <p:nvPr/>
          </p:nvSpPr>
          <p:spPr bwMode="auto">
            <a:xfrm>
              <a:off x="1478" y="1440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s5</a:t>
              </a:r>
            </a:p>
          </p:txBody>
        </p:sp>
        <p:sp>
          <p:nvSpPr>
            <p:cNvPr id="26646" name="Text Box 16"/>
            <p:cNvSpPr txBox="1">
              <a:spLocks noChangeArrowheads="1"/>
            </p:cNvSpPr>
            <p:nvPr/>
          </p:nvSpPr>
          <p:spPr bwMode="auto">
            <a:xfrm>
              <a:off x="1718" y="1440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8000"/>
                  </a:solidFill>
                  <a:latin typeface="Trebuchet MS" panose="020B0603020202020204" pitchFamily="34" charset="0"/>
                </a:rPr>
                <a:t>s6</a:t>
              </a:r>
            </a:p>
          </p:txBody>
        </p:sp>
        <p:sp>
          <p:nvSpPr>
            <p:cNvPr id="26647" name="Rectangle 17"/>
            <p:cNvSpPr>
              <a:spLocks noChangeArrowheads="1"/>
            </p:cNvSpPr>
            <p:nvPr/>
          </p:nvSpPr>
          <p:spPr bwMode="auto">
            <a:xfrm>
              <a:off x="518" y="163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648" name="Rectangle 18"/>
            <p:cNvSpPr>
              <a:spLocks noChangeArrowheads="1"/>
            </p:cNvSpPr>
            <p:nvPr/>
          </p:nvSpPr>
          <p:spPr bwMode="auto">
            <a:xfrm>
              <a:off x="758" y="187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649" name="Rectangle 19"/>
            <p:cNvSpPr>
              <a:spLocks noChangeArrowheads="1"/>
            </p:cNvSpPr>
            <p:nvPr/>
          </p:nvSpPr>
          <p:spPr bwMode="auto">
            <a:xfrm>
              <a:off x="998" y="211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650" name="Rectangle 20"/>
            <p:cNvSpPr>
              <a:spLocks noChangeArrowheads="1"/>
            </p:cNvSpPr>
            <p:nvPr/>
          </p:nvSpPr>
          <p:spPr bwMode="auto">
            <a:xfrm>
              <a:off x="1238" y="235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6651" name="Rectangle 21"/>
            <p:cNvSpPr>
              <a:spLocks noChangeArrowheads="1"/>
            </p:cNvSpPr>
            <p:nvPr/>
          </p:nvSpPr>
          <p:spPr bwMode="auto">
            <a:xfrm>
              <a:off x="1478" y="259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652" name="Rectangle 22"/>
            <p:cNvSpPr>
              <a:spLocks noChangeArrowheads="1"/>
            </p:cNvSpPr>
            <p:nvPr/>
          </p:nvSpPr>
          <p:spPr bwMode="auto">
            <a:xfrm>
              <a:off x="1718" y="283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653" name="Rectangle 23"/>
            <p:cNvSpPr>
              <a:spLocks noChangeArrowheads="1"/>
            </p:cNvSpPr>
            <p:nvPr/>
          </p:nvSpPr>
          <p:spPr bwMode="auto">
            <a:xfrm>
              <a:off x="518" y="1632"/>
              <a:ext cx="1440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654" name="Line 24"/>
            <p:cNvSpPr>
              <a:spLocks noChangeShapeType="1"/>
            </p:cNvSpPr>
            <p:nvPr/>
          </p:nvSpPr>
          <p:spPr bwMode="auto">
            <a:xfrm>
              <a:off x="518" y="187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25"/>
            <p:cNvSpPr>
              <a:spLocks noChangeShapeType="1"/>
            </p:cNvSpPr>
            <p:nvPr/>
          </p:nvSpPr>
          <p:spPr bwMode="auto">
            <a:xfrm>
              <a:off x="518" y="211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26"/>
            <p:cNvSpPr>
              <a:spLocks noChangeShapeType="1"/>
            </p:cNvSpPr>
            <p:nvPr/>
          </p:nvSpPr>
          <p:spPr bwMode="auto">
            <a:xfrm>
              <a:off x="518" y="235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27"/>
            <p:cNvSpPr>
              <a:spLocks noChangeShapeType="1"/>
            </p:cNvSpPr>
            <p:nvPr/>
          </p:nvSpPr>
          <p:spPr bwMode="auto">
            <a:xfrm>
              <a:off x="518" y="259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28"/>
            <p:cNvSpPr>
              <a:spLocks noChangeShapeType="1"/>
            </p:cNvSpPr>
            <p:nvPr/>
          </p:nvSpPr>
          <p:spPr bwMode="auto">
            <a:xfrm>
              <a:off x="518" y="283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59" name="Group 29"/>
            <p:cNvGrpSpPr>
              <a:grpSpLocks/>
            </p:cNvGrpSpPr>
            <p:nvPr/>
          </p:nvGrpSpPr>
          <p:grpSpPr bwMode="auto">
            <a:xfrm rot="5400000">
              <a:off x="518" y="1872"/>
              <a:ext cx="1440" cy="960"/>
              <a:chOff x="3600" y="816"/>
              <a:chExt cx="1440" cy="960"/>
            </a:xfrm>
          </p:grpSpPr>
          <p:sp>
            <p:nvSpPr>
              <p:cNvPr id="26666" name="Line 30"/>
              <p:cNvSpPr>
                <a:spLocks noChangeShapeType="1"/>
              </p:cNvSpPr>
              <p:nvPr/>
            </p:nvSpPr>
            <p:spPr bwMode="auto">
              <a:xfrm>
                <a:off x="3600" y="81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7" name="Line 31"/>
              <p:cNvSpPr>
                <a:spLocks noChangeShapeType="1"/>
              </p:cNvSpPr>
              <p:nvPr/>
            </p:nvSpPr>
            <p:spPr bwMode="auto">
              <a:xfrm>
                <a:off x="3600" y="105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8" name="Line 3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9" name="Line 33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0" name="Line 34"/>
              <p:cNvSpPr>
                <a:spLocks noChangeShapeType="1"/>
              </p:cNvSpPr>
              <p:nvPr/>
            </p:nvSpPr>
            <p:spPr bwMode="auto">
              <a:xfrm>
                <a:off x="3600" y="177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758" y="259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6661" name="Rectangle 36"/>
            <p:cNvSpPr>
              <a:spLocks noChangeArrowheads="1"/>
            </p:cNvSpPr>
            <p:nvPr/>
          </p:nvSpPr>
          <p:spPr bwMode="auto">
            <a:xfrm>
              <a:off x="1478" y="187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6662" name="Rectangle 37"/>
            <p:cNvSpPr>
              <a:spLocks noChangeArrowheads="1"/>
            </p:cNvSpPr>
            <p:nvPr/>
          </p:nvSpPr>
          <p:spPr bwMode="auto">
            <a:xfrm>
              <a:off x="518" y="187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6663" name="Rectangle 38"/>
            <p:cNvSpPr>
              <a:spLocks noChangeArrowheads="1"/>
            </p:cNvSpPr>
            <p:nvPr/>
          </p:nvSpPr>
          <p:spPr bwMode="auto">
            <a:xfrm>
              <a:off x="758" y="163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6664" name="Rectangle 39"/>
            <p:cNvSpPr>
              <a:spLocks noChangeArrowheads="1"/>
            </p:cNvSpPr>
            <p:nvPr/>
          </p:nvSpPr>
          <p:spPr bwMode="auto">
            <a:xfrm>
              <a:off x="1238" y="283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6665" name="Rectangle 40"/>
            <p:cNvSpPr>
              <a:spLocks noChangeArrowheads="1"/>
            </p:cNvSpPr>
            <p:nvPr/>
          </p:nvSpPr>
          <p:spPr bwMode="auto">
            <a:xfrm>
              <a:off x="1718" y="2352"/>
              <a:ext cx="240" cy="24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rebuchet MS" panose="020B0603020202020204" pitchFamily="34" charset="0"/>
              </a:endParaRPr>
            </a:p>
          </p:txBody>
        </p:sp>
      </p:grpSp>
      <p:sp>
        <p:nvSpPr>
          <p:cNvPr id="26629" name="Text Box 41"/>
          <p:cNvSpPr txBox="1">
            <a:spLocks noChangeArrowheads="1"/>
          </p:cNvSpPr>
          <p:nvPr/>
        </p:nvSpPr>
        <p:spPr bwMode="auto">
          <a:xfrm>
            <a:off x="5943600" y="1295401"/>
            <a:ext cx="335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rebuchet MS" panose="020B0603020202020204" pitchFamily="34" charset="0"/>
              </a:rPr>
              <a:t>Most CPU and memory demanding stage</a:t>
            </a:r>
          </a:p>
        </p:txBody>
      </p:sp>
      <p:sp>
        <p:nvSpPr>
          <p:cNvPr id="26630" name="Text Box 42"/>
          <p:cNvSpPr txBox="1">
            <a:spLocks noChangeArrowheads="1"/>
          </p:cNvSpPr>
          <p:nvPr/>
        </p:nvSpPr>
        <p:spPr bwMode="auto">
          <a:xfrm>
            <a:off x="5715000" y="3581400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Trebuchet MS" panose="020B0603020202020204" pitchFamily="34" charset="0"/>
              </a:rPr>
              <a:t>Phusion: group reads sharing &gt;= 11 k-mers of 17 bases</a:t>
            </a:r>
          </a:p>
        </p:txBody>
      </p:sp>
      <p:sp>
        <p:nvSpPr>
          <p:cNvPr id="26631" name="Text Box 43"/>
          <p:cNvSpPr txBox="1">
            <a:spLocks noChangeArrowheads="1"/>
          </p:cNvSpPr>
          <p:nvPr/>
        </p:nvSpPr>
        <p:spPr bwMode="auto">
          <a:xfrm>
            <a:off x="5715000" y="2362201"/>
            <a:ext cx="3733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Trebuchet MS" panose="020B0603020202020204" pitchFamily="34" charset="0"/>
              </a:rPr>
              <a:t>Phrap: “banded” alignment of reads around k-mer matches; tolerate alignment mismatches of low-quality bases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5715000" y="42672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Trebuchet MS" panose="020B0603020202020204" pitchFamily="34" charset="0"/>
              </a:rPr>
              <a:t>Celera: k-mer seed and extend alignment of reads</a:t>
            </a:r>
          </a:p>
        </p:txBody>
      </p:sp>
      <p:sp>
        <p:nvSpPr>
          <p:cNvPr id="26633" name="Text Box 45"/>
          <p:cNvSpPr txBox="1">
            <a:spLocks noChangeArrowheads="1"/>
          </p:cNvSpPr>
          <p:nvPr/>
        </p:nvSpPr>
        <p:spPr bwMode="auto">
          <a:xfrm>
            <a:off x="5715000" y="49530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Trebuchet MS" panose="020B0603020202020204" pitchFamily="34" charset="0"/>
              </a:rPr>
              <a:t>Arachne: 24-mer seed and extend alignment of reads</a:t>
            </a:r>
          </a:p>
        </p:txBody>
      </p:sp>
      <p:sp>
        <p:nvSpPr>
          <p:cNvPr id="26634" name="Text Box 46"/>
          <p:cNvSpPr txBox="1">
            <a:spLocks noChangeArrowheads="1"/>
          </p:cNvSpPr>
          <p:nvPr/>
        </p:nvSpPr>
        <p:spPr bwMode="auto">
          <a:xfrm>
            <a:off x="5715000" y="5715001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Trebuchet MS" panose="020B0603020202020204" pitchFamily="34" charset="0"/>
              </a:rPr>
              <a:t>newbler: flowgram similarities (?)</a:t>
            </a:r>
          </a:p>
        </p:txBody>
      </p:sp>
    </p:spTree>
    <p:extLst>
      <p:ext uri="{BB962C8B-B14F-4D97-AF65-F5344CB8AC3E}">
        <p14:creationId xmlns:p14="http://schemas.microsoft.com/office/powerpoint/2010/main" val="20911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4053848" y="2020457"/>
            <a:ext cx="46281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ourier New" pitchFamily="49" charset="0"/>
                <a:cs typeface="Courier New" pitchFamily="49" charset="0"/>
              </a:rPr>
              <a:t>Read 1:AACGTAGCTAC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4038601" y="2467845"/>
            <a:ext cx="38876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ourier New" pitchFamily="49" charset="0"/>
                <a:cs typeface="Courier New" pitchFamily="49" charset="0"/>
              </a:rPr>
              <a:t>Read 2:AGCTACGG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676400" y="4486133"/>
            <a:ext cx="801688" cy="339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AACGT</a:t>
            </a:r>
            <a:endParaRPr lang="en-US" sz="16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703514" y="4486133"/>
            <a:ext cx="801687" cy="339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ACGTA</a:t>
            </a:r>
            <a:endParaRPr lang="en-US" sz="16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694114" y="4475019"/>
            <a:ext cx="801687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CGTAG</a:t>
            </a:r>
            <a:endParaRPr lang="en-US" sz="16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24400" y="4475019"/>
            <a:ext cx="801688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GTAGC</a:t>
            </a:r>
            <a:endParaRPr lang="en-US" sz="16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751514" y="4475019"/>
            <a:ext cx="801687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TAGCT</a:t>
            </a:r>
            <a:endParaRPr lang="en-US" sz="16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742114" y="4475019"/>
            <a:ext cx="801687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AGCTA</a:t>
            </a:r>
            <a:endParaRPr lang="en-US" sz="16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732714" y="4475019"/>
            <a:ext cx="801687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GCTAC</a:t>
            </a:r>
            <a:endParaRPr lang="en-US" sz="1600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8647114" y="4475019"/>
            <a:ext cx="801687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CTACG</a:t>
            </a:r>
            <a:endParaRPr lang="en-US" sz="160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78089" y="4627419"/>
            <a:ext cx="225425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09964" y="4627419"/>
            <a:ext cx="2238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00564" y="4627419"/>
            <a:ext cx="2238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67364" y="4627419"/>
            <a:ext cx="2238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53200" y="4627419"/>
            <a:ext cx="22383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548564" y="4627419"/>
            <a:ext cx="2238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458200" y="4627419"/>
            <a:ext cx="22383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453564" y="4627419"/>
            <a:ext cx="2238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8" name="Rectangle 25"/>
          <p:cNvSpPr>
            <a:spLocks noChangeArrowheads="1"/>
          </p:cNvSpPr>
          <p:nvPr/>
        </p:nvSpPr>
        <p:spPr bwMode="auto">
          <a:xfrm>
            <a:off x="9601200" y="4475019"/>
            <a:ext cx="801688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TACGG</a:t>
            </a:r>
            <a:endParaRPr lang="en-US" sz="1600"/>
          </a:p>
        </p:txBody>
      </p:sp>
      <p:sp>
        <p:nvSpPr>
          <p:cNvPr id="7189" name="TextBox 26"/>
          <p:cNvSpPr txBox="1">
            <a:spLocks noChangeArrowheads="1"/>
          </p:cNvSpPr>
          <p:nvPr/>
        </p:nvSpPr>
        <p:spPr bwMode="auto">
          <a:xfrm>
            <a:off x="4038600" y="2899645"/>
            <a:ext cx="36407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ourier New" pitchFamily="49" charset="0"/>
                <a:cs typeface="Courier New" pitchFamily="49" charset="0"/>
              </a:rPr>
              <a:t>Read 3:CGTAGCT</a:t>
            </a:r>
          </a:p>
        </p:txBody>
      </p:sp>
    </p:spTree>
    <p:extLst>
      <p:ext uri="{BB962C8B-B14F-4D97-AF65-F5344CB8AC3E}">
        <p14:creationId xmlns:p14="http://schemas.microsoft.com/office/powerpoint/2010/main" val="383054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 flipV="1">
            <a:off x="8229600" y="2819400"/>
            <a:ext cx="12192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 flipV="1">
            <a:off x="8382000" y="1447800"/>
            <a:ext cx="16764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76561" y="1752601"/>
            <a:ext cx="121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8000"/>
                </a:solidFill>
                <a:latin typeface="Trebuchet MS" panose="020B0603020202020204" pitchFamily="34" charset="0"/>
              </a:rPr>
              <a:t>O-L-C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351338" y="304800"/>
            <a:ext cx="120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8000"/>
                </a:solidFill>
                <a:latin typeface="Trebuchet MS" panose="020B0603020202020204" pitchFamily="34" charset="0"/>
              </a:rPr>
              <a:t>overlap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583364" y="381000"/>
            <a:ext cx="103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rebuchet MS" panose="020B0603020202020204" pitchFamily="34" charset="0"/>
              </a:rPr>
              <a:t>layout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8458200" y="381000"/>
            <a:ext cx="153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rebuchet MS" panose="020B0603020202020204" pitchFamily="34" charset="0"/>
              </a:rPr>
              <a:t>consensus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429000" y="10668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s1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429000" y="1462088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s2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429000" y="1858963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s3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429000" y="225425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s4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429000" y="2651125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s5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3429000" y="3048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s6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810000" y="762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s1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4191000" y="762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572000" y="762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s3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4953000" y="762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s4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34000" y="762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s5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715000" y="762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s6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3810000" y="1066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4191000" y="1447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4572000" y="1828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4953000" y="2209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5334000" y="2590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5715000" y="2971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3810000" y="1066800"/>
            <a:ext cx="2286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3810000" y="1447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3810000" y="1828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3810000" y="2209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3810000" y="2590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>
            <a:off x="3810000" y="2971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 rot="5400000">
            <a:off x="3810000" y="1447800"/>
            <a:ext cx="2286000" cy="1524000"/>
            <a:chOff x="3600" y="816"/>
            <a:chExt cx="1440" cy="960"/>
          </a:xfrm>
        </p:grpSpPr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3600" y="81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3600" y="105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3600" y="129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0"/>
            <p:cNvSpPr>
              <a:spLocks noChangeShapeType="1"/>
            </p:cNvSpPr>
            <p:nvPr/>
          </p:nvSpPr>
          <p:spPr bwMode="auto">
            <a:xfrm>
              <a:off x="3600" y="153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1"/>
            <p:cNvSpPr>
              <a:spLocks noChangeShapeType="1"/>
            </p:cNvSpPr>
            <p:nvPr/>
          </p:nvSpPr>
          <p:spPr bwMode="auto">
            <a:xfrm>
              <a:off x="3600" y="177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4191000" y="2590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39" name="Rectangle 43"/>
          <p:cNvSpPr>
            <a:spLocks noChangeArrowheads="1"/>
          </p:cNvSpPr>
          <p:nvPr/>
        </p:nvSpPr>
        <p:spPr bwMode="auto">
          <a:xfrm>
            <a:off x="5334000" y="1447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3810000" y="1447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4191000" y="1066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4953000" y="2971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5715000" y="2209800"/>
            <a:ext cx="381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rebuchet MS" panose="020B0603020202020204" pitchFamily="34" charset="0"/>
            </a:endParaRPr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6324600" y="12192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6705600" y="14478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7239000" y="12192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6553200" y="2057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6477000" y="25146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6934200" y="27432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6705600" y="1371600"/>
            <a:ext cx="381000" cy="76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7239000" y="1371600"/>
            <a:ext cx="228600" cy="76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 flipV="1">
            <a:off x="6934200" y="2667000"/>
            <a:ext cx="304800" cy="76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3" name="Text Box 57"/>
          <p:cNvSpPr txBox="1">
            <a:spLocks noChangeArrowheads="1"/>
          </p:cNvSpPr>
          <p:nvPr/>
        </p:nvSpPr>
        <p:spPr bwMode="auto">
          <a:xfrm>
            <a:off x="6324600" y="9906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s1</a:t>
            </a:r>
          </a:p>
        </p:txBody>
      </p:sp>
      <p:sp>
        <p:nvSpPr>
          <p:cNvPr id="54" name="Text Box 58"/>
          <p:cNvSpPr txBox="1">
            <a:spLocks noChangeArrowheads="1"/>
          </p:cNvSpPr>
          <p:nvPr/>
        </p:nvSpPr>
        <p:spPr bwMode="auto">
          <a:xfrm>
            <a:off x="6705600" y="1524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s2</a:t>
            </a:r>
          </a:p>
        </p:txBody>
      </p:sp>
      <p:sp>
        <p:nvSpPr>
          <p:cNvPr id="55" name="Text Box 59"/>
          <p:cNvSpPr txBox="1">
            <a:spLocks noChangeArrowheads="1"/>
          </p:cNvSpPr>
          <p:nvPr/>
        </p:nvSpPr>
        <p:spPr bwMode="auto">
          <a:xfrm>
            <a:off x="7239000" y="9906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s5</a:t>
            </a:r>
          </a:p>
        </p:txBody>
      </p:sp>
      <p:sp>
        <p:nvSpPr>
          <p:cNvPr id="56" name="Text Box 60"/>
          <p:cNvSpPr txBox="1">
            <a:spLocks noChangeArrowheads="1"/>
          </p:cNvSpPr>
          <p:nvPr/>
        </p:nvSpPr>
        <p:spPr bwMode="auto">
          <a:xfrm>
            <a:off x="6477000" y="18288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s3</a:t>
            </a:r>
          </a:p>
        </p:txBody>
      </p:sp>
      <p:sp>
        <p:nvSpPr>
          <p:cNvPr id="57" name="Text Box 61"/>
          <p:cNvSpPr txBox="1">
            <a:spLocks noChangeArrowheads="1"/>
          </p:cNvSpPr>
          <p:nvPr/>
        </p:nvSpPr>
        <p:spPr bwMode="auto">
          <a:xfrm>
            <a:off x="6477000" y="22860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s4</a:t>
            </a:r>
          </a:p>
        </p:txBody>
      </p:sp>
      <p:sp>
        <p:nvSpPr>
          <p:cNvPr id="58" name="Text Box 62"/>
          <p:cNvSpPr txBox="1">
            <a:spLocks noChangeArrowheads="1"/>
          </p:cNvSpPr>
          <p:nvPr/>
        </p:nvSpPr>
        <p:spPr bwMode="auto">
          <a:xfrm>
            <a:off x="6934200" y="28194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s6</a:t>
            </a:r>
          </a:p>
        </p:txBody>
      </p:sp>
      <p:sp>
        <p:nvSpPr>
          <p:cNvPr id="59" name="Rectangle 63"/>
          <p:cNvSpPr>
            <a:spLocks noChangeArrowheads="1"/>
          </p:cNvSpPr>
          <p:nvPr/>
        </p:nvSpPr>
        <p:spPr bwMode="auto">
          <a:xfrm>
            <a:off x="8382000" y="1295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" name="Rectangle 64"/>
          <p:cNvSpPr>
            <a:spLocks noChangeArrowheads="1"/>
          </p:cNvSpPr>
          <p:nvPr/>
        </p:nvSpPr>
        <p:spPr bwMode="auto">
          <a:xfrm>
            <a:off x="8763000" y="15240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" name="Rectangle 65"/>
          <p:cNvSpPr>
            <a:spLocks noChangeArrowheads="1"/>
          </p:cNvSpPr>
          <p:nvPr/>
        </p:nvSpPr>
        <p:spPr bwMode="auto">
          <a:xfrm>
            <a:off x="9296400" y="1295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9372600" y="22860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8229600" y="26670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4" name="Rectangle 68"/>
          <p:cNvSpPr>
            <a:spLocks noChangeArrowheads="1"/>
          </p:cNvSpPr>
          <p:nvPr/>
        </p:nvSpPr>
        <p:spPr bwMode="auto">
          <a:xfrm>
            <a:off x="8686800" y="28956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5" name="Text Box 69"/>
          <p:cNvSpPr txBox="1">
            <a:spLocks noChangeArrowheads="1"/>
          </p:cNvSpPr>
          <p:nvPr/>
        </p:nvSpPr>
        <p:spPr bwMode="auto">
          <a:xfrm>
            <a:off x="8382000" y="10668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s1</a:t>
            </a:r>
          </a:p>
        </p:txBody>
      </p:sp>
      <p:sp>
        <p:nvSpPr>
          <p:cNvPr id="66" name="Text Box 70"/>
          <p:cNvSpPr txBox="1">
            <a:spLocks noChangeArrowheads="1"/>
          </p:cNvSpPr>
          <p:nvPr/>
        </p:nvSpPr>
        <p:spPr bwMode="auto">
          <a:xfrm>
            <a:off x="8763000" y="16002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s2</a:t>
            </a:r>
          </a:p>
        </p:txBody>
      </p:sp>
      <p:sp>
        <p:nvSpPr>
          <p:cNvPr id="67" name="Text Box 71"/>
          <p:cNvSpPr txBox="1">
            <a:spLocks noChangeArrowheads="1"/>
          </p:cNvSpPr>
          <p:nvPr/>
        </p:nvSpPr>
        <p:spPr bwMode="auto">
          <a:xfrm>
            <a:off x="9296400" y="10668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s5</a:t>
            </a:r>
          </a:p>
        </p:txBody>
      </p: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9296400" y="20574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s3</a:t>
            </a:r>
          </a:p>
        </p:txBody>
      </p:sp>
      <p:sp>
        <p:nvSpPr>
          <p:cNvPr id="69" name="Text Box 73"/>
          <p:cNvSpPr txBox="1">
            <a:spLocks noChangeArrowheads="1"/>
          </p:cNvSpPr>
          <p:nvPr/>
        </p:nvSpPr>
        <p:spPr bwMode="auto">
          <a:xfrm>
            <a:off x="8153400" y="24384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s4</a:t>
            </a:r>
          </a:p>
        </p:txBody>
      </p:sp>
      <p:sp>
        <p:nvSpPr>
          <p:cNvPr id="70" name="Text Box 74"/>
          <p:cNvSpPr txBox="1">
            <a:spLocks noChangeArrowheads="1"/>
          </p:cNvSpPr>
          <p:nvPr/>
        </p:nvSpPr>
        <p:spPr bwMode="auto">
          <a:xfrm>
            <a:off x="8686800" y="29718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8000"/>
                </a:solidFill>
                <a:latin typeface="Trebuchet MS" panose="020B0603020202020204" pitchFamily="34" charset="0"/>
              </a:rPr>
              <a:t>s6</a:t>
            </a:r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8382000" y="1828800"/>
            <a:ext cx="1676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" name="Rectangle 76"/>
          <p:cNvSpPr>
            <a:spLocks noChangeArrowheads="1"/>
          </p:cNvSpPr>
          <p:nvPr/>
        </p:nvSpPr>
        <p:spPr bwMode="auto">
          <a:xfrm>
            <a:off x="8229600" y="3200400"/>
            <a:ext cx="12192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3" name="Rectangle 77"/>
          <p:cNvSpPr>
            <a:spLocks noChangeArrowheads="1"/>
          </p:cNvSpPr>
          <p:nvPr/>
        </p:nvSpPr>
        <p:spPr bwMode="auto">
          <a:xfrm flipV="1">
            <a:off x="9372600" y="2438400"/>
            <a:ext cx="762000" cy="152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9372600" y="2590800"/>
            <a:ext cx="7620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" name="Line 97"/>
          <p:cNvSpPr>
            <a:spLocks noChangeShapeType="1"/>
          </p:cNvSpPr>
          <p:nvPr/>
        </p:nvSpPr>
        <p:spPr bwMode="auto">
          <a:xfrm>
            <a:off x="6248400" y="381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98"/>
          <p:cNvSpPr>
            <a:spLocks noChangeShapeType="1"/>
          </p:cNvSpPr>
          <p:nvPr/>
        </p:nvSpPr>
        <p:spPr bwMode="auto">
          <a:xfrm>
            <a:off x="8077200" y="381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260591" y="3581400"/>
                <a:ext cx="1259832" cy="6695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591" y="3581400"/>
                <a:ext cx="1259832" cy="669542"/>
              </a:xfrm>
              <a:prstGeom prst="rect">
                <a:avLst/>
              </a:prstGeom>
              <a:blipFill rotWithShape="0">
                <a:blip r:embed="rId2"/>
                <a:stretch>
                  <a:fillRect r="-15459" b="-16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 Box 7"/>
          <p:cNvSpPr txBox="1">
            <a:spLocks noChangeArrowheads="1"/>
          </p:cNvSpPr>
          <p:nvPr/>
        </p:nvSpPr>
        <p:spPr bwMode="auto">
          <a:xfrm>
            <a:off x="2133601" y="5334001"/>
            <a:ext cx="30540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8000"/>
                </a:solidFill>
                <a:latin typeface="Trebuchet MS" panose="020B0603020202020204" pitchFamily="34" charset="0"/>
              </a:rPr>
              <a:t>De </a:t>
            </a:r>
            <a:r>
              <a:rPr lang="en-US" altLang="en-US" dirty="0" err="1">
                <a:solidFill>
                  <a:srgbClr val="008000"/>
                </a:solidFill>
                <a:latin typeface="Trebuchet MS" panose="020B0603020202020204" pitchFamily="34" charset="0"/>
              </a:rPr>
              <a:t>Bruijn</a:t>
            </a:r>
            <a:r>
              <a:rPr lang="en-US" altLang="en-US" dirty="0">
                <a:solidFill>
                  <a:srgbClr val="008000"/>
                </a:solidFill>
                <a:latin typeface="Trebuchet MS" panose="020B0603020202020204" pitchFamily="34" charset="0"/>
              </a:rPr>
              <a:t> 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34200" y="5410944"/>
                <a:ext cx="7918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410943"/>
                <a:ext cx="791820" cy="430887"/>
              </a:xfrm>
              <a:prstGeom prst="rect">
                <a:avLst/>
              </a:prstGeom>
              <a:blipFill rotWithShape="0">
                <a:blip r:embed="rId3"/>
                <a:stretch>
                  <a:fillRect t="-25714" r="-26357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36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cygwin\home\ed\kmer-genome-ana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152401"/>
            <a:ext cx="81788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Trebuchet MS" pitchFamily="34" charset="0"/>
              </a:rPr>
              <a:t>Theoretical genome uniqueness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2286000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K-</a:t>
            </a:r>
            <a:r>
              <a:rPr lang="en-US" sz="2400" dirty="0" err="1">
                <a:solidFill>
                  <a:srgbClr val="FF0000"/>
                </a:solidFill>
                <a:latin typeface="Trebuchet MS" pitchFamily="34" charset="0"/>
              </a:rPr>
              <a:t>mers</a:t>
            </a:r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:</a:t>
            </a:r>
          </a:p>
          <a:p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words of length </a:t>
            </a:r>
            <a:r>
              <a:rPr lang="en-US" sz="2400" i="1" dirty="0">
                <a:solidFill>
                  <a:srgbClr val="FF0000"/>
                </a:solidFill>
                <a:latin typeface="Trebuchet MS" pitchFamily="34" charset="0"/>
              </a:rPr>
              <a:t>k</a:t>
            </a:r>
          </a:p>
          <a:p>
            <a:endParaRPr lang="en-US" sz="2400" i="1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How many </a:t>
            </a:r>
            <a:r>
              <a:rPr lang="en-US" sz="2400" i="1" dirty="0">
                <a:solidFill>
                  <a:srgbClr val="FF0000"/>
                </a:solidFill>
                <a:latin typeface="Trebuchet MS" pitchFamily="34" charset="0"/>
              </a:rPr>
              <a:t>k-</a:t>
            </a:r>
            <a:r>
              <a:rPr lang="en-US" sz="2400" i="1" dirty="0" err="1">
                <a:solidFill>
                  <a:srgbClr val="FF0000"/>
                </a:solidFill>
                <a:latin typeface="Trebuchet MS" pitchFamily="34" charset="0"/>
              </a:rPr>
              <a:t>mers</a:t>
            </a:r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 of length </a:t>
            </a:r>
            <a:r>
              <a:rPr lang="en-US" sz="2400" i="1" dirty="0">
                <a:solidFill>
                  <a:srgbClr val="FF0000"/>
                </a:solidFill>
                <a:latin typeface="Trebuchet MS" pitchFamily="34" charset="0"/>
              </a:rPr>
              <a:t>n?</a:t>
            </a:r>
          </a:p>
          <a:p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4</a:t>
            </a:r>
            <a:r>
              <a:rPr lang="en-US" sz="2400" i="1" baseline="30000" dirty="0">
                <a:solidFill>
                  <a:srgbClr val="FF0000"/>
                </a:solidFill>
                <a:latin typeface="Trebuchet MS" pitchFamily="34" charset="0"/>
              </a:rPr>
              <a:t>n</a:t>
            </a:r>
            <a:endParaRPr lang="en-US" sz="24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6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048000" y="219718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6000" dirty="0">
                <a:latin typeface="Trebuchet MS" pitchFamily="34" charset="0"/>
              </a:rPr>
              <a:t>Genomes are not random k-</a:t>
            </a:r>
            <a:r>
              <a:rPr lang="en-US" sz="6000" dirty="0" err="1">
                <a:latin typeface="Trebuchet MS" pitchFamily="34" charset="0"/>
              </a:rPr>
              <a:t>mers</a:t>
            </a:r>
            <a:endParaRPr lang="en-US" sz="6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895601" y="228600"/>
            <a:ext cx="6118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Trebuchet MS" pitchFamily="34" charset="0"/>
              </a:rPr>
              <a:t>Genome uniqueness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355" y="1014414"/>
            <a:ext cx="6994714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58" y="685801"/>
            <a:ext cx="7290851" cy="58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5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2133600" y="381001"/>
            <a:ext cx="792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dirty="0"/>
              <a:t>Absence of repeat sequence simplifies assembly</a:t>
            </a:r>
          </a:p>
        </p:txBody>
      </p:sp>
      <p:pic>
        <p:nvPicPr>
          <p:cNvPr id="4710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57150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1971675" y="6443763"/>
            <a:ext cx="59733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Kingsford </a:t>
            </a:r>
            <a:r>
              <a:rPr lang="en-US" sz="1400" i="1"/>
              <a:t>et al.</a:t>
            </a:r>
            <a:r>
              <a:rPr lang="en-US" sz="1400"/>
              <a:t> </a:t>
            </a:r>
            <a:r>
              <a:rPr lang="en-US" sz="1400" i="1"/>
              <a:t>BMC Bioinformatics</a:t>
            </a:r>
            <a:r>
              <a:rPr lang="en-US" sz="1400"/>
              <a:t> 2010 </a:t>
            </a:r>
            <a:r>
              <a:rPr lang="en-US" sz="1400" b="1"/>
              <a:t>11</a:t>
            </a:r>
            <a:r>
              <a:rPr lang="en-US" sz="1400"/>
              <a:t>:21   doi:10.1186/1471-2105-11-21 </a:t>
            </a:r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7543800" y="2965788"/>
            <a:ext cx="2743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dirty="0"/>
              <a:t>From 384 completely assembled bacterial and </a:t>
            </a:r>
            <a:r>
              <a:rPr lang="en-US" sz="2000" dirty="0" err="1"/>
              <a:t>archaeal</a:t>
            </a:r>
            <a:r>
              <a:rPr lang="en-US" sz="2000" dirty="0"/>
              <a:t> genomes 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620000" y="5410201"/>
            <a:ext cx="2743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Relative N50 = N50 / chromosome length</a:t>
            </a:r>
          </a:p>
        </p:txBody>
      </p:sp>
    </p:spTree>
    <p:extLst>
      <p:ext uri="{BB962C8B-B14F-4D97-AF65-F5344CB8AC3E}">
        <p14:creationId xmlns:p14="http://schemas.microsoft.com/office/powerpoint/2010/main" val="59907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355</Words>
  <Application>Microsoft Office PowerPoint</Application>
  <PresentationFormat>Widescreen</PresentationFormat>
  <Paragraphs>135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Courier New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Green</dc:creator>
  <cp:lastModifiedBy>Ed Green</cp:lastModifiedBy>
  <cp:revision>5</cp:revision>
  <dcterms:created xsi:type="dcterms:W3CDTF">2015-04-15T04:08:22Z</dcterms:created>
  <dcterms:modified xsi:type="dcterms:W3CDTF">2015-04-15T16:29:17Z</dcterms:modified>
</cp:coreProperties>
</file>