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3" r:id="rId2"/>
    <p:sldId id="298" r:id="rId3"/>
    <p:sldId id="299" r:id="rId4"/>
    <p:sldId id="291" r:id="rId5"/>
    <p:sldId id="302" r:id="rId6"/>
    <p:sldId id="301" r:id="rId7"/>
    <p:sldId id="312" r:id="rId8"/>
    <p:sldId id="303" r:id="rId9"/>
    <p:sldId id="304" r:id="rId10"/>
    <p:sldId id="305" r:id="rId11"/>
    <p:sldId id="306" r:id="rId12"/>
    <p:sldId id="307" r:id="rId13"/>
    <p:sldId id="308" r:id="rId14"/>
    <p:sldId id="31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55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90C517-EC78-481E-A15A-C842F9DA1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BEED4-3532-400B-B182-847AF69FC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79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A7929-DA1F-43B4-96AC-7ED8AF25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3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7A42E-5142-4F96-BE12-696E8B7A9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6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CA172-82A8-4BE5-BFDC-5239C144B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6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1F48B-B201-4918-AE99-D7AA81DFD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2101-8134-448A-9B92-6DA5D5A5E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6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A604-D9BE-41D5-8D00-1E4019F8D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3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65F44-A55F-4F31-9BA5-C4D4CBFED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8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3AF77-A08F-414C-ABB6-F8A8677A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4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E73E3-6372-4615-B546-DA9DA4819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4D57F-1D99-40FC-8A08-8ECFC73BD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3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63DC246-BAB5-46BC-8206-6F9AFBEE7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457200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rebuchet MS" panose="020B0603020202020204" pitchFamily="34" charset="0"/>
              </a:rPr>
              <a:t>Announcements</a:t>
            </a:r>
            <a:endParaRPr lang="en-US" sz="3600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rebuchet MS" panose="020B0603020202020204" pitchFamily="34" charset="0"/>
              </a:rPr>
              <a:t>Lucigen</a:t>
            </a:r>
            <a:r>
              <a:rPr lang="en-US" sz="2400" dirty="0" smtClean="0">
                <a:latin typeface="Trebuchet MS" panose="020B0603020202020204" pitchFamily="34" charset="0"/>
              </a:rPr>
              <a:t> mate-pair data are available – check the wiki</a:t>
            </a:r>
          </a:p>
          <a:p>
            <a:endParaRPr lang="en-US" sz="2400" dirty="0" smtClean="0">
              <a:latin typeface="Trebuchet MS" panose="020B0603020202020204" pitchFamily="34" charset="0"/>
            </a:endParaRPr>
          </a:p>
          <a:p>
            <a:r>
              <a:rPr lang="en-US" sz="2400" dirty="0" smtClean="0">
                <a:latin typeface="Trebuchet MS" panose="020B0603020202020204" pitchFamily="34" charset="0"/>
              </a:rPr>
              <a:t>Need to decide what additional data to collect</a:t>
            </a:r>
          </a:p>
          <a:p>
            <a:endParaRPr lang="en-US" sz="2400" dirty="0">
              <a:latin typeface="Trebuchet MS" panose="020B0603020202020204" pitchFamily="34" charset="0"/>
            </a:endParaRPr>
          </a:p>
          <a:p>
            <a:r>
              <a:rPr lang="en-US" sz="2400" dirty="0" smtClean="0">
                <a:latin typeface="Trebuchet MS" panose="020B0603020202020204" pitchFamily="34" charset="0"/>
              </a:rPr>
              <a:t>Your first presentations: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	</a:t>
            </a:r>
            <a:r>
              <a:rPr lang="en-US" sz="2400" dirty="0" smtClean="0">
                <a:latin typeface="Trebuchet MS" panose="020B0603020202020204" pitchFamily="34" charset="0"/>
              </a:rPr>
              <a:t>How does the assembler work (theory)?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	</a:t>
            </a:r>
            <a:r>
              <a:rPr lang="en-US" sz="2400" dirty="0" smtClean="0">
                <a:latin typeface="Trebuchet MS" panose="020B0603020202020204" pitchFamily="34" charset="0"/>
              </a:rPr>
              <a:t>What are the theoretical advantages of the 	approach implemented in your assembler?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	</a:t>
            </a:r>
            <a:r>
              <a:rPr lang="en-US" sz="2400" dirty="0" smtClean="0">
                <a:latin typeface="Trebuchet MS" panose="020B0603020202020204" pitchFamily="34" charset="0"/>
              </a:rPr>
              <a:t>What was your user experience?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	</a:t>
            </a:r>
            <a:r>
              <a:rPr lang="en-US" sz="2400" dirty="0" smtClean="0">
                <a:latin typeface="Trebuchet MS" panose="020B0603020202020204" pitchFamily="34" charset="0"/>
              </a:rPr>
              <a:t>Some results</a:t>
            </a:r>
          </a:p>
          <a:p>
            <a:endParaRPr lang="en-US" sz="2400" dirty="0">
              <a:latin typeface="Trebuchet MS" panose="020B0603020202020204" pitchFamily="34" charset="0"/>
            </a:endParaRPr>
          </a:p>
          <a:p>
            <a:r>
              <a:rPr lang="en-US" sz="2400" dirty="0" smtClean="0">
                <a:latin typeface="Trebuchet MS" panose="020B0603020202020204" pitchFamily="34" charset="0"/>
              </a:rPr>
              <a:t>Grading</a:t>
            </a:r>
            <a:endParaRPr lang="en-US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3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307" y="211040"/>
            <a:ext cx="8397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rebuchet MS" pitchFamily="34" charset="0"/>
              </a:rPr>
              <a:t>Velvet: a de </a:t>
            </a:r>
            <a:r>
              <a:rPr lang="en-US" sz="4000" dirty="0" err="1" smtClean="0">
                <a:latin typeface="Trebuchet MS" pitchFamily="34" charset="0"/>
              </a:rPr>
              <a:t>Bruijn</a:t>
            </a:r>
            <a:r>
              <a:rPr lang="en-US" sz="4000" dirty="0" smtClean="0">
                <a:latin typeface="Trebuchet MS" pitchFamily="34" charset="0"/>
              </a:rPr>
              <a:t> graph assembler</a:t>
            </a:r>
            <a:endParaRPr lang="en-US" sz="4000" dirty="0">
              <a:latin typeface="Trebuchet MS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04" y="2111911"/>
            <a:ext cx="3747729" cy="327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7288" y="1742579"/>
            <a:ext cx="128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Tip removal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944" y="3007818"/>
            <a:ext cx="264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Tour bus (bubble collapse)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944" y="4245511"/>
            <a:ext cx="3174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Bread crumb (paired-ends data)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1983" y="381000"/>
            <a:ext cx="30278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/>
              <a:t>Allpaths</a:t>
            </a:r>
            <a:r>
              <a:rPr lang="en-US" sz="4800" dirty="0" smtClean="0"/>
              <a:t>-LG</a:t>
            </a:r>
            <a:endParaRPr lang="en-US" sz="4800" dirty="0"/>
          </a:p>
        </p:txBody>
      </p:sp>
      <p:sp>
        <p:nvSpPr>
          <p:cNvPr id="17" name="Rectangle 16"/>
          <p:cNvSpPr/>
          <p:nvPr/>
        </p:nvSpPr>
        <p:spPr>
          <a:xfrm>
            <a:off x="1343591" y="2205518"/>
            <a:ext cx="6324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343591" y="2205518"/>
            <a:ext cx="1640968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 read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302855" y="2777018"/>
            <a:ext cx="1365336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0800000">
            <a:off x="6375864" y="289132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Reverse read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>
            <a:off x="1" y="2362200"/>
            <a:ext cx="6278486" cy="414818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0" y="2556982"/>
            <a:ext cx="6278486" cy="414818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1004317">
            <a:off x="3087337" y="2700700"/>
            <a:ext cx="6278486" cy="414818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0800000">
            <a:off x="3085744" y="2819401"/>
            <a:ext cx="6278486" cy="414818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1000" y="4001869"/>
            <a:ext cx="77164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all possible “closures” for each read-pair</a:t>
            </a:r>
          </a:p>
          <a:p>
            <a:r>
              <a:rPr lang="en-US" sz="2800" dirty="0" smtClean="0"/>
              <a:t>-Use only genome-local sequence reads</a:t>
            </a:r>
          </a:p>
          <a:p>
            <a:r>
              <a:rPr lang="en-US" sz="2800" dirty="0" smtClean="0"/>
              <a:t>-Use only reads of appropriate single-copy coverage</a:t>
            </a:r>
          </a:p>
          <a:p>
            <a:r>
              <a:rPr lang="en-US" sz="2800" dirty="0" smtClean="0"/>
              <a:t>-many other heuristics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024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6526" y="2438400"/>
            <a:ext cx="6324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36526" y="2438400"/>
            <a:ext cx="3898726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 read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3009900"/>
            <a:ext cx="3898726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>
            <a:off x="5334000" y="3124201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Reverse read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36527" y="3810000"/>
            <a:ext cx="6324600" cy="388620"/>
            <a:chOff x="554665" y="2667000"/>
            <a:chExt cx="7991745" cy="38862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54665" y="2667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8534202" y="267462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54665" y="2865120"/>
              <a:ext cx="79917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810000" y="3974068"/>
            <a:ext cx="137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length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0" y="4295894"/>
            <a:ext cx="3911252" cy="388620"/>
            <a:chOff x="554665" y="2667000"/>
            <a:chExt cx="7991745" cy="388620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54665" y="2667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8534202" y="267462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54665" y="2865120"/>
              <a:ext cx="79917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593468" y="4499848"/>
            <a:ext cx="13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length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43000" y="130076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Overlapping read pairs for </a:t>
            </a:r>
            <a:r>
              <a:rPr lang="en-US" sz="4800" i="1" dirty="0" smtClean="0"/>
              <a:t>de facto </a:t>
            </a:r>
            <a:r>
              <a:rPr lang="en-US" sz="4800" dirty="0" smtClean="0"/>
              <a:t>longer reads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68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30076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Trebuchet MS" pitchFamily="34" charset="0"/>
              </a:rPr>
              <a:t>Local error correction by </a:t>
            </a:r>
            <a:r>
              <a:rPr lang="en-US" sz="4800" dirty="0">
                <a:latin typeface="Trebuchet MS" pitchFamily="34" charset="0"/>
              </a:rPr>
              <a:t>k</a:t>
            </a:r>
            <a:r>
              <a:rPr lang="en-US" sz="4800" dirty="0" smtClean="0">
                <a:latin typeface="Trebuchet MS" pitchFamily="34" charset="0"/>
              </a:rPr>
              <a:t>-</a:t>
            </a:r>
            <a:r>
              <a:rPr lang="en-US" sz="4800" dirty="0" err="1" smtClean="0">
                <a:latin typeface="Trebuchet MS" pitchFamily="34" charset="0"/>
              </a:rPr>
              <a:t>mer</a:t>
            </a:r>
            <a:r>
              <a:rPr lang="en-US" sz="4800" dirty="0" smtClean="0">
                <a:latin typeface="Trebuchet MS" pitchFamily="34" charset="0"/>
              </a:rPr>
              <a:t> </a:t>
            </a:r>
            <a:r>
              <a:rPr lang="en-US" sz="4800" dirty="0" smtClean="0">
                <a:latin typeface="Trebuchet MS" pitchFamily="34" charset="0"/>
              </a:rPr>
              <a:t>analysis</a:t>
            </a:r>
            <a:endParaRPr lang="en-US" sz="4800" dirty="0"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772736"/>
            <a:ext cx="6324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2772736"/>
            <a:ext cx="1640968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Forward read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02264" y="3344236"/>
            <a:ext cx="1365336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038600"/>
            <a:ext cx="1640968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4686300"/>
            <a:ext cx="1640968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07032" y="5334000"/>
            <a:ext cx="1640968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83232" y="5981700"/>
            <a:ext cx="1640968" cy="571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04252" y="4038600"/>
            <a:ext cx="111632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21968" y="4686300"/>
            <a:ext cx="111632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21968" y="5334000"/>
            <a:ext cx="111632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21968" y="5981700"/>
            <a:ext cx="111632" cy="571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omolog.us/Tutorials/Tut-Img/Set1/fig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9310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omolog.us/Tutorials/Tut-Img/Set1/fig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1284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130076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Trebuchet MS" pitchFamily="34" charset="0"/>
              </a:rPr>
              <a:t>K-</a:t>
            </a:r>
            <a:r>
              <a:rPr lang="en-US" sz="4800" dirty="0" err="1" smtClean="0">
                <a:latin typeface="Trebuchet MS" pitchFamily="34" charset="0"/>
              </a:rPr>
              <a:t>mer</a:t>
            </a:r>
            <a:r>
              <a:rPr lang="en-US" sz="4800" dirty="0" smtClean="0">
                <a:latin typeface="Trebuchet MS" pitchFamily="34" charset="0"/>
              </a:rPr>
              <a:t> spectra from shotgun genomic data</a:t>
            </a:r>
            <a:endParaRPr lang="en-US" sz="4800" dirty="0"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554287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Error-free data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48596" y="5554287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Real data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380998"/>
            <a:ext cx="27453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Contiguity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554665" y="3276600"/>
            <a:ext cx="2286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95600" y="327660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20070" y="3276600"/>
            <a:ext cx="53556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22135" y="32766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10572" y="3276600"/>
            <a:ext cx="53556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01074" y="3276600"/>
            <a:ext cx="2677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23792" y="3276600"/>
            <a:ext cx="2677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46510" y="3276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35336" y="3276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24162" y="3276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12988" y="3276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01814" y="3276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90640" y="3276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79465" y="3276600"/>
            <a:ext cx="669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54665" y="2667000"/>
            <a:ext cx="7991745" cy="388620"/>
            <a:chOff x="554665" y="2667000"/>
            <a:chExt cx="7991745" cy="388620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554665" y="2667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8534202" y="267462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4665" y="2865120"/>
              <a:ext cx="79917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2294141" y="1637644"/>
            <a:ext cx="5198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Total genome length = </a:t>
            </a:r>
            <a:r>
              <a:rPr lang="en-US" sz="3600" i="1" dirty="0" smtClean="0"/>
              <a:t>N</a:t>
            </a:r>
            <a:endParaRPr lang="en-US" sz="3600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33400" y="372618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724400" y="3733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924300"/>
            <a:ext cx="41920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00600" y="3429000"/>
            <a:ext cx="0" cy="83820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315099" y="4001869"/>
            <a:ext cx="80970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Stop counting sums when length = </a:t>
            </a:r>
            <a:r>
              <a:rPr lang="en-US" sz="3600" i="1" dirty="0" smtClean="0"/>
              <a:t>N</a:t>
            </a:r>
            <a:r>
              <a:rPr lang="en-US" sz="3600" dirty="0" smtClean="0"/>
              <a:t>/2</a:t>
            </a:r>
            <a:endParaRPr lang="en-US" sz="3600" dirty="0"/>
          </a:p>
        </p:txBody>
      </p:sp>
      <p:sp>
        <p:nvSpPr>
          <p:cNvPr id="38" name="Rectangle 37"/>
          <p:cNvSpPr/>
          <p:nvPr/>
        </p:nvSpPr>
        <p:spPr>
          <a:xfrm>
            <a:off x="4521106" y="4668976"/>
            <a:ext cx="33369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N50 is length of this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contig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/scaffold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0998"/>
            <a:ext cx="73228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Trebuchet MS" pitchFamily="34" charset="0"/>
              </a:rPr>
              <a:t>Limitations of N50 (or </a:t>
            </a:r>
            <a:r>
              <a:rPr lang="en-US" sz="4800" dirty="0" err="1" smtClean="0">
                <a:latin typeface="Trebuchet MS" pitchFamily="34" charset="0"/>
              </a:rPr>
              <a:t>Nx</a:t>
            </a:r>
            <a:r>
              <a:rPr lang="en-US" sz="4800" dirty="0" smtClean="0">
                <a:latin typeface="Trebuchet MS" pitchFamily="34" charset="0"/>
              </a:rPr>
              <a:t>)</a:t>
            </a:r>
            <a:endParaRPr lang="en-US" sz="4800" dirty="0"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0712" y="2514600"/>
            <a:ext cx="2286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1647" y="251460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56117" y="2514600"/>
            <a:ext cx="53556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182" y="25146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46619" y="2514600"/>
            <a:ext cx="535567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37121" y="2514600"/>
            <a:ext cx="2677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9839" y="2514600"/>
            <a:ext cx="267783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82557" y="2514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1383" y="2514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60209" y="2514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49035" y="2514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37861" y="2514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26687" y="2514600"/>
            <a:ext cx="133891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15512" y="2514600"/>
            <a:ext cx="669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0711" y="2514600"/>
            <a:ext cx="799174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6887" y="2854940"/>
            <a:ext cx="2784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rebuchet MS" pitchFamily="34" charset="0"/>
              </a:rPr>
              <a:t>Join everything!</a:t>
            </a:r>
            <a:endParaRPr lang="en-US" sz="2800" dirty="0">
              <a:latin typeface="Trebuchet MS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90711" y="4191000"/>
            <a:ext cx="7869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1141" y="4648200"/>
            <a:ext cx="90941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rebuchet MS" pitchFamily="34" charset="0"/>
              </a:rPr>
              <a:t>How to check for false scaffolding:</a:t>
            </a:r>
          </a:p>
          <a:p>
            <a:r>
              <a:rPr lang="en-US" sz="2800" dirty="0" smtClean="0">
                <a:latin typeface="Trebuchet MS" pitchFamily="34" charset="0"/>
              </a:rPr>
              <a:t>Gene contiguity correctness from </a:t>
            </a:r>
            <a:r>
              <a:rPr lang="en-US" sz="2800" dirty="0" err="1" smtClean="0">
                <a:latin typeface="Trebuchet MS" pitchFamily="34" charset="0"/>
              </a:rPr>
              <a:t>RNAseq</a:t>
            </a:r>
            <a:r>
              <a:rPr lang="en-US" sz="2800" dirty="0" smtClean="0">
                <a:latin typeface="Trebuchet MS" pitchFamily="34" charset="0"/>
              </a:rPr>
              <a:t> or other data</a:t>
            </a:r>
          </a:p>
          <a:p>
            <a:r>
              <a:rPr lang="en-US" sz="2800" dirty="0" smtClean="0">
                <a:latin typeface="Trebuchet MS" pitchFamily="34" charset="0"/>
              </a:rPr>
              <a:t>Paired-end mapping</a:t>
            </a:r>
          </a:p>
          <a:p>
            <a:r>
              <a:rPr lang="en-US" sz="2800" dirty="0" err="1" smtClean="0">
                <a:latin typeface="Trebuchet MS" pitchFamily="34" charset="0"/>
              </a:rPr>
              <a:t>Synteny</a:t>
            </a:r>
            <a:r>
              <a:rPr lang="en-US" sz="2800" dirty="0" smtClean="0">
                <a:latin typeface="Trebuchet MS" pitchFamily="34" charset="0"/>
              </a:rPr>
              <a:t> analysis</a:t>
            </a:r>
            <a:endParaRPr lang="en-US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cygwin\home\ed\kmer-genome-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52400"/>
            <a:ext cx="81788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rebuchet MS" pitchFamily="34" charset="0"/>
              </a:rPr>
              <a:t>Theoretical genome uniqueness</a:t>
            </a:r>
            <a:endParaRPr lang="en-US" sz="4400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K-</a:t>
            </a:r>
            <a:r>
              <a:rPr lang="en-US" sz="2400" dirty="0" err="1" smtClean="0">
                <a:solidFill>
                  <a:srgbClr val="FF0000"/>
                </a:solidFill>
                <a:latin typeface="Trebuchet MS" pitchFamily="34" charset="0"/>
              </a:rPr>
              <a:t>mers</a:t>
            </a:r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: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words of length </a:t>
            </a:r>
            <a:r>
              <a:rPr lang="en-US" sz="2400" i="1" dirty="0" smtClean="0">
                <a:solidFill>
                  <a:srgbClr val="FF0000"/>
                </a:solidFill>
                <a:latin typeface="Trebuchet MS" pitchFamily="34" charset="0"/>
              </a:rPr>
              <a:t>k</a:t>
            </a:r>
          </a:p>
          <a:p>
            <a:endParaRPr lang="en-US" sz="2400" i="1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How many </a:t>
            </a:r>
            <a:r>
              <a:rPr lang="en-US" sz="2400" i="1" dirty="0" smtClean="0">
                <a:solidFill>
                  <a:srgbClr val="FF0000"/>
                </a:solidFill>
                <a:latin typeface="Trebuchet MS" pitchFamily="34" charset="0"/>
              </a:rPr>
              <a:t>k-</a:t>
            </a:r>
            <a:r>
              <a:rPr lang="en-US" sz="2400" i="1" dirty="0" err="1" smtClean="0">
                <a:solidFill>
                  <a:srgbClr val="FF0000"/>
                </a:solidFill>
                <a:latin typeface="Trebuchet MS" pitchFamily="34" charset="0"/>
              </a:rPr>
              <a:t>mers</a:t>
            </a:r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of length </a:t>
            </a:r>
            <a:r>
              <a:rPr lang="en-US" sz="2400" i="1" dirty="0" smtClean="0">
                <a:solidFill>
                  <a:srgbClr val="FF0000"/>
                </a:solidFill>
                <a:latin typeface="Trebuchet MS" pitchFamily="34" charset="0"/>
              </a:rPr>
              <a:t>n?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4</a:t>
            </a:r>
            <a:r>
              <a:rPr lang="en-US" sz="2400" i="1" baseline="30000" dirty="0" smtClean="0">
                <a:solidFill>
                  <a:srgbClr val="FF0000"/>
                </a:solidFill>
                <a:latin typeface="Trebuchet MS" pitchFamily="34" charset="0"/>
              </a:rPr>
              <a:t>n</a:t>
            </a:r>
            <a:endParaRPr lang="en-US" sz="2400" baseline="30000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529848" y="593437"/>
            <a:ext cx="46281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Read 1:AACGTAGCTAC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514600" y="1040825"/>
            <a:ext cx="38876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Read 2:AGCTACGG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2400" y="3059113"/>
            <a:ext cx="801688" cy="339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AACGT</a:t>
            </a:r>
            <a:endParaRPr lang="en-US" sz="16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79513" y="3059113"/>
            <a:ext cx="801687" cy="339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ACGTA</a:t>
            </a:r>
            <a:endParaRPr lang="en-US" sz="16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70113" y="3048000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CGTAG</a:t>
            </a:r>
            <a:endParaRPr lang="en-US" sz="16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00400" y="3048000"/>
            <a:ext cx="801688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GTAGC</a:t>
            </a:r>
            <a:endParaRPr lang="en-US" sz="16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27513" y="3048000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TAGCT</a:t>
            </a:r>
            <a:endParaRPr lang="en-US" sz="16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218113" y="3048000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AGCTA</a:t>
            </a:r>
            <a:endParaRPr lang="en-US" sz="16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208713" y="3048000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GCTAC</a:t>
            </a:r>
            <a:endParaRPr lang="en-US" sz="160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7123113" y="3048000"/>
            <a:ext cx="801687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CTACG</a:t>
            </a:r>
            <a:endParaRPr lang="en-US" sz="160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54088" y="3200400"/>
            <a:ext cx="225425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85963" y="3200400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76563" y="3200400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43363" y="3200400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29200" y="3200400"/>
            <a:ext cx="22383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24563" y="3200400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34200" y="3200400"/>
            <a:ext cx="223838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929563" y="3200400"/>
            <a:ext cx="223837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Rectangle 25"/>
          <p:cNvSpPr>
            <a:spLocks noChangeArrowheads="1"/>
          </p:cNvSpPr>
          <p:nvPr/>
        </p:nvSpPr>
        <p:spPr bwMode="auto">
          <a:xfrm>
            <a:off x="8077200" y="3048000"/>
            <a:ext cx="801688" cy="3381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  <a:cs typeface="Courier New" pitchFamily="49" charset="0"/>
              </a:rPr>
              <a:t>TACGG</a:t>
            </a:r>
            <a:endParaRPr lang="en-US" sz="1600"/>
          </a:p>
        </p:txBody>
      </p:sp>
      <p:sp>
        <p:nvSpPr>
          <p:cNvPr id="7189" name="TextBox 26"/>
          <p:cNvSpPr txBox="1">
            <a:spLocks noChangeArrowheads="1"/>
          </p:cNvSpPr>
          <p:nvPr/>
        </p:nvSpPr>
        <p:spPr bwMode="auto">
          <a:xfrm>
            <a:off x="2514600" y="1472625"/>
            <a:ext cx="36407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Read 3:CGTAGCT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447800"/>
            <a:ext cx="818673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38400" y="152400"/>
            <a:ext cx="42659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rebuchet MS" pitchFamily="34" charset="0"/>
              </a:rPr>
              <a:t>de </a:t>
            </a:r>
            <a:r>
              <a:rPr lang="en-US" sz="4400" b="1" dirty="0" err="1">
                <a:solidFill>
                  <a:srgbClr val="0070C0"/>
                </a:solidFill>
                <a:latin typeface="Trebuchet MS" pitchFamily="34" charset="0"/>
              </a:rPr>
              <a:t>Bruijn</a:t>
            </a:r>
            <a:r>
              <a:rPr lang="en-US" sz="4400" b="1" dirty="0">
                <a:solidFill>
                  <a:srgbClr val="0070C0"/>
                </a:solidFill>
                <a:latin typeface="Trebuchet MS" pitchFamily="34" charset="0"/>
              </a:rPr>
              <a:t> graph</a:t>
            </a:r>
            <a:endParaRPr lang="en-US" sz="4400" dirty="0">
              <a:solidFill>
                <a:srgbClr val="0070C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5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28600"/>
            <a:ext cx="42979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rebuchet MS" pitchFamily="34" charset="0"/>
              </a:rPr>
              <a:t>Implication of </a:t>
            </a:r>
            <a:r>
              <a:rPr lang="en-US" sz="4400" b="1" i="1" dirty="0" smtClean="0">
                <a:solidFill>
                  <a:srgbClr val="0070C0"/>
                </a:solidFill>
                <a:latin typeface="Trebuchet MS" pitchFamily="34" charset="0"/>
              </a:rPr>
              <a:t>k</a:t>
            </a:r>
            <a:endParaRPr lang="en-US" sz="44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3" name="Rectangle 48"/>
          <p:cNvSpPr>
            <a:spLocks noChangeArrowheads="1"/>
          </p:cNvSpPr>
          <p:nvPr/>
        </p:nvSpPr>
        <p:spPr bwMode="auto">
          <a:xfrm>
            <a:off x="1981200" y="1371600"/>
            <a:ext cx="4953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2274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r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ead length = </a:t>
            </a: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</a:t>
            </a:r>
            <a:endParaRPr lang="en-US" altLang="en-US" sz="24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76299" y="4652666"/>
            <a:ext cx="784860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K 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should be long enough so that most single-copy genome regions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are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unique</a:t>
            </a:r>
            <a:endParaRPr lang="en-US" altLang="en-US" sz="2400" i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Number of </a:t>
            </a: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k-</a:t>
            </a:r>
            <a:r>
              <a:rPr lang="en-US" alt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mers</a:t>
            </a: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= L – k 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Number of arcs = </a:t>
            </a: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L – k</a:t>
            </a:r>
            <a:endParaRPr lang="en-US" altLang="en-US" sz="2400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In case of sequencing error: k-</a:t>
            </a:r>
            <a:r>
              <a:rPr lang="en-US" altLang="en-US" sz="2400" dirty="0" err="1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mers</a:t>
            </a:r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affected = </a:t>
            </a:r>
            <a:r>
              <a:rPr lang="en-US" altLang="en-US" sz="2400" i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k</a:t>
            </a:r>
            <a:endParaRPr lang="en-US" altLang="en-US" sz="2400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ectangle 48"/>
          <p:cNvSpPr>
            <a:spLocks noChangeArrowheads="1"/>
          </p:cNvSpPr>
          <p:nvPr/>
        </p:nvSpPr>
        <p:spPr bwMode="auto">
          <a:xfrm>
            <a:off x="1981200" y="20170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2133600" y="22456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Rectangle 48"/>
          <p:cNvSpPr>
            <a:spLocks noChangeArrowheads="1"/>
          </p:cNvSpPr>
          <p:nvPr/>
        </p:nvSpPr>
        <p:spPr bwMode="auto">
          <a:xfrm>
            <a:off x="2286000" y="24742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Rectangle 48"/>
          <p:cNvSpPr>
            <a:spLocks noChangeArrowheads="1"/>
          </p:cNvSpPr>
          <p:nvPr/>
        </p:nvSpPr>
        <p:spPr bwMode="auto">
          <a:xfrm>
            <a:off x="2438400" y="27028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14600" y="1913378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k</a:t>
            </a:r>
            <a:endParaRPr lang="en-US" altLang="en-US" sz="20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ctangle 48"/>
          <p:cNvSpPr>
            <a:spLocks noChangeArrowheads="1"/>
          </p:cNvSpPr>
          <p:nvPr/>
        </p:nvSpPr>
        <p:spPr bwMode="auto">
          <a:xfrm>
            <a:off x="2590800" y="29314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" name="Rectangle 48"/>
          <p:cNvSpPr>
            <a:spLocks noChangeArrowheads="1"/>
          </p:cNvSpPr>
          <p:nvPr/>
        </p:nvSpPr>
        <p:spPr bwMode="auto">
          <a:xfrm>
            <a:off x="2743200" y="31600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2895600" y="33886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971800" y="2113433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61551" y="23622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266351" y="25908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00400" y="28194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94951" y="30480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429000" y="32766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48"/>
          <p:cNvSpPr>
            <a:spLocks noChangeArrowheads="1"/>
          </p:cNvSpPr>
          <p:nvPr/>
        </p:nvSpPr>
        <p:spPr bwMode="auto">
          <a:xfrm>
            <a:off x="3048000" y="36172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" name="Rectangle 48"/>
          <p:cNvSpPr>
            <a:spLocks noChangeArrowheads="1"/>
          </p:cNvSpPr>
          <p:nvPr/>
        </p:nvSpPr>
        <p:spPr bwMode="auto">
          <a:xfrm>
            <a:off x="3200400" y="38458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Rectangle 48"/>
          <p:cNvSpPr>
            <a:spLocks noChangeArrowheads="1"/>
          </p:cNvSpPr>
          <p:nvPr/>
        </p:nvSpPr>
        <p:spPr bwMode="auto">
          <a:xfrm>
            <a:off x="3352800" y="40744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3505200" y="43030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" name="Rectangle 48"/>
          <p:cNvSpPr>
            <a:spLocks noChangeArrowheads="1"/>
          </p:cNvSpPr>
          <p:nvPr/>
        </p:nvSpPr>
        <p:spPr bwMode="auto">
          <a:xfrm>
            <a:off x="3657600" y="45316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" name="Rectangle 48"/>
          <p:cNvSpPr>
            <a:spLocks noChangeArrowheads="1"/>
          </p:cNvSpPr>
          <p:nvPr/>
        </p:nvSpPr>
        <p:spPr bwMode="auto">
          <a:xfrm>
            <a:off x="3657600" y="20574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3810000" y="22860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>
            <a:off x="3962400" y="25146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" name="Rectangle 48"/>
          <p:cNvSpPr>
            <a:spLocks noChangeArrowheads="1"/>
          </p:cNvSpPr>
          <p:nvPr/>
        </p:nvSpPr>
        <p:spPr bwMode="auto">
          <a:xfrm>
            <a:off x="4114800" y="27432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" name="Rectangle 48"/>
          <p:cNvSpPr>
            <a:spLocks noChangeArrowheads="1"/>
          </p:cNvSpPr>
          <p:nvPr/>
        </p:nvSpPr>
        <p:spPr bwMode="auto">
          <a:xfrm>
            <a:off x="4267200" y="29718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2" name="Rectangle 48"/>
          <p:cNvSpPr>
            <a:spLocks noChangeArrowheads="1"/>
          </p:cNvSpPr>
          <p:nvPr/>
        </p:nvSpPr>
        <p:spPr bwMode="auto">
          <a:xfrm>
            <a:off x="4419600" y="32004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" name="Rectangle 48"/>
          <p:cNvSpPr>
            <a:spLocks noChangeArrowheads="1"/>
          </p:cNvSpPr>
          <p:nvPr/>
        </p:nvSpPr>
        <p:spPr bwMode="auto">
          <a:xfrm>
            <a:off x="4572000" y="34290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637951" y="2402533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942751" y="2631133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876800" y="2859733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171351" y="3088333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105400" y="3316933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48"/>
          <p:cNvSpPr>
            <a:spLocks noChangeArrowheads="1"/>
          </p:cNvSpPr>
          <p:nvPr/>
        </p:nvSpPr>
        <p:spPr bwMode="auto">
          <a:xfrm>
            <a:off x="4724400" y="36576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4876800" y="38862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5029200" y="41148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5181600" y="43434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5334000" y="4572000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5562600" y="20932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" name="Rectangle 48"/>
          <p:cNvSpPr>
            <a:spLocks noChangeArrowheads="1"/>
          </p:cNvSpPr>
          <p:nvPr/>
        </p:nvSpPr>
        <p:spPr bwMode="auto">
          <a:xfrm>
            <a:off x="5715000" y="2321867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6" name="Rectangle 48"/>
          <p:cNvSpPr>
            <a:spLocks noChangeArrowheads="1"/>
          </p:cNvSpPr>
          <p:nvPr/>
        </p:nvSpPr>
        <p:spPr bwMode="auto">
          <a:xfrm>
            <a:off x="5857151" y="2545151"/>
            <a:ext cx="1219200" cy="1927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553200" y="2456333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799751" y="35052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723551" y="37338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114800" y="39624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028351" y="41910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333151" y="44196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3881075" y="2120132"/>
            <a:ext cx="833076" cy="252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648200" y="21336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476151" y="35052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399951" y="37338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715000" y="39624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628551" y="41910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5943600" y="44196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5780951" y="2171700"/>
            <a:ext cx="543649" cy="2476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553200" y="2209800"/>
            <a:ext cx="162649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6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85900"/>
            <a:ext cx="4495800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277938" y="152400"/>
            <a:ext cx="6570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Trebuchet MS" pitchFamily="34" charset="0"/>
              </a:rPr>
              <a:t>What could possibly go wrong?</a:t>
            </a:r>
          </a:p>
        </p:txBody>
      </p:sp>
    </p:spTree>
    <p:extLst>
      <p:ext uri="{BB962C8B-B14F-4D97-AF65-F5344CB8AC3E}">
        <p14:creationId xmlns:p14="http://schemas.microsoft.com/office/powerpoint/2010/main" val="3162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371600"/>
            <a:ext cx="826770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914400" y="76200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dirty="0" smtClean="0"/>
              <a:t>Long reads and/or paired reads </a:t>
            </a:r>
            <a:r>
              <a:rPr lang="en-US" sz="3600" dirty="0"/>
              <a:t>can </a:t>
            </a:r>
            <a:r>
              <a:rPr lang="en-US" sz="3600" dirty="0" smtClean="0"/>
              <a:t>resolve </a:t>
            </a:r>
            <a:r>
              <a:rPr lang="en-US" sz="3600" dirty="0"/>
              <a:t>ambiguities</a:t>
            </a:r>
          </a:p>
        </p:txBody>
      </p:sp>
    </p:spTree>
    <p:extLst>
      <p:ext uri="{BB962C8B-B14F-4D97-AF65-F5344CB8AC3E}">
        <p14:creationId xmlns:p14="http://schemas.microsoft.com/office/powerpoint/2010/main" val="30569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11277</TotalTime>
  <Words>253</Words>
  <Application>Microsoft Office PowerPoint</Application>
  <PresentationFormat>On-screen Show (4:3)</PresentationFormat>
  <Paragraphs>72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Courier New</vt:lpstr>
      <vt:lpstr>Trebuchet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 Green</dc:creator>
  <cp:lastModifiedBy>Ed Green</cp:lastModifiedBy>
  <cp:revision>57</cp:revision>
  <dcterms:created xsi:type="dcterms:W3CDTF">2010-09-23T00:55:40Z</dcterms:created>
  <dcterms:modified xsi:type="dcterms:W3CDTF">2015-04-17T16:29:49Z</dcterms:modified>
</cp:coreProperties>
</file>